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4" r:id="rId2"/>
    <p:sldId id="260" r:id="rId3"/>
    <p:sldId id="257" r:id="rId4"/>
    <p:sldId id="258" r:id="rId5"/>
    <p:sldId id="259" r:id="rId6"/>
    <p:sldId id="262" r:id="rId7"/>
    <p:sldId id="520" r:id="rId8"/>
    <p:sldId id="275" r:id="rId9"/>
    <p:sldId id="276" r:id="rId10"/>
    <p:sldId id="277" r:id="rId11"/>
    <p:sldId id="522" r:id="rId12"/>
    <p:sldId id="516" r:id="rId13"/>
    <p:sldId id="26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gul Kadirova" initials="A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6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48050" autoAdjust="0"/>
  </p:normalViewPr>
  <p:slideViewPr>
    <p:cSldViewPr snapToGrid="0">
      <p:cViewPr varScale="1">
        <p:scale>
          <a:sx n="34" d="100"/>
          <a:sy n="34" d="100"/>
        </p:scale>
        <p:origin x="1428" y="54"/>
      </p:cViewPr>
      <p:guideLst>
        <p:guide orient="horz" pos="2160"/>
        <p:guide pos="384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39FFC-7504-4A1E-8BC7-F2CC1EAE66AB}" type="datetimeFigureOut">
              <a:rPr lang="en-US" smtClean="0"/>
              <a:t>10/25/2021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DD280D-BCB0-4A9F-9582-A63BA6215658}" type="slidenum">
              <a:rPr lang="en-US" smtClean="0"/>
              <a:t>‹#›</a:t>
            </a:fld>
            <a:endParaRPr lang="en-US"/>
          </a:p>
        </p:txBody>
      </p:sp>
    </p:spTree>
    <p:extLst>
      <p:ext uri="{BB962C8B-B14F-4D97-AF65-F5344CB8AC3E}">
        <p14:creationId xmlns:p14="http://schemas.microsoft.com/office/powerpoint/2010/main" val="146424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182880" algn="just" defTabSz="914400" rtl="0" eaLnBrk="1" fontAlgn="auto" latinLnBrk="0" hangingPunct="1">
              <a:lnSpc>
                <a:spcPct val="100000"/>
              </a:lnSpc>
              <a:spcBef>
                <a:spcPts val="0"/>
              </a:spcBef>
              <a:spcAft>
                <a:spcPts val="0"/>
              </a:spcAft>
              <a:buClrTx/>
              <a:buSzTx/>
              <a:buFontTx/>
              <a:buNone/>
              <a:tabLst/>
              <a:defRPr/>
            </a:pP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CDD280D-BCB0-4A9F-9582-A63BA6215658}" type="slidenum">
              <a:rPr lang="en-US" smtClean="0"/>
              <a:t>1</a:t>
            </a:fld>
            <a:endParaRPr lang="en-US" dirty="0"/>
          </a:p>
        </p:txBody>
      </p:sp>
    </p:spTree>
    <p:extLst>
      <p:ext uri="{BB962C8B-B14F-4D97-AF65-F5344CB8AC3E}">
        <p14:creationId xmlns:p14="http://schemas.microsoft.com/office/powerpoint/2010/main" val="4283028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b="0" i="0" dirty="0"/>
          </a:p>
        </p:txBody>
      </p:sp>
      <p:sp>
        <p:nvSpPr>
          <p:cNvPr id="4" name="Номер слайда 3"/>
          <p:cNvSpPr>
            <a:spLocks noGrp="1"/>
          </p:cNvSpPr>
          <p:nvPr>
            <p:ph type="sldNum" sz="quarter" idx="10"/>
          </p:nvPr>
        </p:nvSpPr>
        <p:spPr/>
        <p:txBody>
          <a:bodyPr/>
          <a:lstStyle/>
          <a:p>
            <a:fld id="{C9FCF9B8-F75E-49DC-9DDF-D9FA28FD62AC}" type="slidenum">
              <a:rPr lang="ru-RU" smtClean="0"/>
              <a:t>10</a:t>
            </a:fld>
            <a:endParaRPr lang="ru-RU"/>
          </a:p>
        </p:txBody>
      </p:sp>
    </p:spTree>
    <p:extLst>
      <p:ext uri="{BB962C8B-B14F-4D97-AF65-F5344CB8AC3E}">
        <p14:creationId xmlns:p14="http://schemas.microsoft.com/office/powerpoint/2010/main" val="3516071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lvl="0" indent="182880"/>
            <a:r>
              <a:rPr lang="ru-RU" sz="1200" b="0" i="0" dirty="0" err="1">
                <a:solidFill>
                  <a:srgbClr val="FF0000"/>
                </a:solidFill>
              </a:rPr>
              <a:t>Қабылдау</a:t>
            </a:r>
            <a:r>
              <a:rPr lang="ru-RU" sz="1200" b="0" i="0" dirty="0">
                <a:solidFill>
                  <a:srgbClr val="FF0000"/>
                </a:solidFill>
              </a:rPr>
              <a:t> мен </a:t>
            </a:r>
            <a:r>
              <a:rPr lang="ru-RU" sz="1200" b="0" i="0" dirty="0" err="1">
                <a:solidFill>
                  <a:srgbClr val="FF0000"/>
                </a:solidFill>
              </a:rPr>
              <a:t>махаббат</a:t>
            </a:r>
            <a:r>
              <a:rPr lang="ru-RU" sz="1200" b="0" i="0" dirty="0">
                <a:solidFill>
                  <a:srgbClr val="FF0000"/>
                </a:solidFill>
              </a:rPr>
              <a:t> </a:t>
            </a:r>
            <a:r>
              <a:rPr lang="ru-RU" sz="1200" b="0" i="0" dirty="0" err="1">
                <a:solidFill>
                  <a:srgbClr val="FF0000"/>
                </a:solidFill>
              </a:rPr>
              <a:t>оратсы</a:t>
            </a:r>
            <a:r>
              <a:rPr lang="ru-RU" sz="1200" b="0" i="0" dirty="0">
                <a:solidFill>
                  <a:srgbClr val="FF0000"/>
                </a:solidFill>
              </a:rPr>
              <a:t> </a:t>
            </a:r>
            <a:r>
              <a:rPr lang="ru-RU" sz="1200" b="0" i="0" dirty="0" err="1">
                <a:solidFill>
                  <a:srgbClr val="FF0000"/>
                </a:solidFill>
              </a:rPr>
              <a:t>қалыптастыру</a:t>
            </a:r>
            <a:r>
              <a:rPr lang="ru-RU" sz="1200" b="0" i="0" dirty="0">
                <a:solidFill>
                  <a:srgbClr val="FF0000"/>
                </a:solidFill>
              </a:rPr>
              <a:t> </a:t>
            </a:r>
            <a:r>
              <a:rPr lang="ru-RU" sz="1200" b="0" i="0" dirty="0" err="1">
                <a:solidFill>
                  <a:srgbClr val="FF0000"/>
                </a:solidFill>
              </a:rPr>
              <a:t>өте</a:t>
            </a:r>
            <a:r>
              <a:rPr lang="ru-RU" sz="1200" b="0" i="0" dirty="0">
                <a:solidFill>
                  <a:srgbClr val="FF0000"/>
                </a:solidFill>
              </a:rPr>
              <a:t> </a:t>
            </a:r>
            <a:r>
              <a:rPr lang="ru-RU" sz="1200" b="0" i="0" dirty="0" err="1">
                <a:solidFill>
                  <a:srgbClr val="FF0000"/>
                </a:solidFill>
              </a:rPr>
              <a:t>маңызды</a:t>
            </a:r>
            <a:r>
              <a:rPr lang="ru-RU" sz="1200" b="0" i="0" dirty="0">
                <a:solidFill>
                  <a:srgbClr val="FF0000"/>
                </a:solidFill>
              </a:rPr>
              <a:t>.</a:t>
            </a:r>
          </a:p>
          <a:p>
            <a:pPr lvl="0" indent="182880"/>
            <a:r>
              <a:rPr lang="ru-RU" sz="1200" b="0" i="0" dirty="0" err="1">
                <a:solidFill>
                  <a:srgbClr val="FF0000"/>
                </a:solidFill>
              </a:rPr>
              <a:t>Таң</a:t>
            </a:r>
            <a:r>
              <a:rPr lang="ru-RU" sz="1200" b="0" i="0" dirty="0">
                <a:solidFill>
                  <a:srgbClr val="FF0000"/>
                </a:solidFill>
              </a:rPr>
              <a:t> </a:t>
            </a:r>
            <a:r>
              <a:rPr lang="ru-RU" sz="1200" b="0" i="0" dirty="0" err="1">
                <a:solidFill>
                  <a:srgbClr val="FF0000"/>
                </a:solidFill>
              </a:rPr>
              <a:t>сәріден</a:t>
            </a:r>
            <a:r>
              <a:rPr lang="ru-RU" sz="1200" b="0" i="0" dirty="0">
                <a:solidFill>
                  <a:srgbClr val="FF0000"/>
                </a:solidFill>
              </a:rPr>
              <a:t> </a:t>
            </a:r>
            <a:r>
              <a:rPr lang="ru-RU" sz="1200" b="0" i="0" dirty="0" err="1">
                <a:solidFill>
                  <a:srgbClr val="FF0000"/>
                </a:solidFill>
              </a:rPr>
              <a:t>бастаңыз</a:t>
            </a:r>
            <a:r>
              <a:rPr lang="ru-RU" sz="1200" b="0" i="0" dirty="0">
                <a:solidFill>
                  <a:srgbClr val="FF0000"/>
                </a:solidFill>
              </a:rPr>
              <a:t>! Баланы </a:t>
            </a:r>
            <a:r>
              <a:rPr lang="ru-RU" sz="1200" b="0" i="0" dirty="0" err="1">
                <a:solidFill>
                  <a:srgbClr val="FF0000"/>
                </a:solidFill>
              </a:rPr>
              <a:t>асықпай</a:t>
            </a:r>
            <a:r>
              <a:rPr lang="ru-RU" sz="1200" b="0" i="0" dirty="0">
                <a:solidFill>
                  <a:srgbClr val="FF0000"/>
                </a:solidFill>
              </a:rPr>
              <a:t> </a:t>
            </a:r>
            <a:r>
              <a:rPr lang="ru-RU" sz="1200" b="0" i="0" dirty="0" err="1">
                <a:solidFill>
                  <a:srgbClr val="FF0000"/>
                </a:solidFill>
              </a:rPr>
              <a:t>оятыңыз</a:t>
            </a:r>
            <a:r>
              <a:rPr lang="ru-RU" sz="1200" b="0" i="0" dirty="0">
                <a:solidFill>
                  <a:srgbClr val="FF0000"/>
                </a:solidFill>
              </a:rPr>
              <a:t>, </a:t>
            </a:r>
            <a:r>
              <a:rPr lang="ru-RU" sz="1200" b="0" i="0" dirty="0" err="1">
                <a:solidFill>
                  <a:srgbClr val="FF0000"/>
                </a:solidFill>
              </a:rPr>
              <a:t>ояна</a:t>
            </a:r>
            <a:r>
              <a:rPr lang="ru-RU" sz="1200" b="0" i="0" dirty="0">
                <a:solidFill>
                  <a:srgbClr val="FF0000"/>
                </a:solidFill>
              </a:rPr>
              <a:t> сала </a:t>
            </a:r>
            <a:r>
              <a:rPr lang="ru-RU" sz="1200" b="0" i="0" dirty="0" err="1">
                <a:solidFill>
                  <a:srgbClr val="FF0000"/>
                </a:solidFill>
              </a:rPr>
              <a:t>ол</a:t>
            </a:r>
            <a:r>
              <a:rPr lang="ru-RU" sz="1200" b="0" i="0" dirty="0">
                <a:solidFill>
                  <a:srgbClr val="FF0000"/>
                </a:solidFill>
              </a:rPr>
              <a:t> </a:t>
            </a:r>
            <a:r>
              <a:rPr lang="ru-RU" sz="1200" b="0" i="0" dirty="0" err="1">
                <a:solidFill>
                  <a:srgbClr val="FF0000"/>
                </a:solidFill>
              </a:rPr>
              <a:t>сіздің</a:t>
            </a:r>
            <a:r>
              <a:rPr lang="ru-RU" sz="1200" b="0" i="0" dirty="0">
                <a:solidFill>
                  <a:srgbClr val="FF0000"/>
                </a:solidFill>
              </a:rPr>
              <a:t> </a:t>
            </a:r>
            <a:r>
              <a:rPr lang="ru-RU" sz="1200" b="0" i="0" dirty="0" err="1">
                <a:solidFill>
                  <a:srgbClr val="FF0000"/>
                </a:solidFill>
              </a:rPr>
              <a:t>күлімдеп</a:t>
            </a:r>
            <a:r>
              <a:rPr lang="ru-RU" sz="1200" b="0" i="0" dirty="0">
                <a:solidFill>
                  <a:srgbClr val="FF0000"/>
                </a:solidFill>
              </a:rPr>
              <a:t> </a:t>
            </a:r>
            <a:r>
              <a:rPr lang="ru-RU" sz="1200" b="0" i="0" dirty="0" err="1">
                <a:solidFill>
                  <a:srgbClr val="FF0000"/>
                </a:solidFill>
              </a:rPr>
              <a:t>тұрғаныңызды</a:t>
            </a:r>
            <a:r>
              <a:rPr lang="ru-RU" sz="1200" b="0" i="0" dirty="0">
                <a:solidFill>
                  <a:srgbClr val="FF0000"/>
                </a:solidFill>
              </a:rPr>
              <a:t> </a:t>
            </a:r>
            <a:r>
              <a:rPr lang="ru-RU" sz="1200" b="0" i="0" dirty="0" err="1">
                <a:solidFill>
                  <a:srgbClr val="FF0000"/>
                </a:solidFill>
              </a:rPr>
              <a:t>көруі</a:t>
            </a:r>
            <a:r>
              <a:rPr lang="ru-RU" sz="1200" b="0" i="0" dirty="0">
                <a:solidFill>
                  <a:srgbClr val="FF0000"/>
                </a:solidFill>
              </a:rPr>
              <a:t> және </a:t>
            </a:r>
            <a:r>
              <a:rPr lang="ru-RU" sz="1200" b="0" i="0" dirty="0" err="1">
                <a:solidFill>
                  <a:srgbClr val="FF0000"/>
                </a:solidFill>
              </a:rPr>
              <a:t>мейірімді</a:t>
            </a:r>
            <a:r>
              <a:rPr lang="ru-RU" sz="1200" b="0" i="0" dirty="0">
                <a:solidFill>
                  <a:srgbClr val="FF0000"/>
                </a:solidFill>
              </a:rPr>
              <a:t> </a:t>
            </a:r>
            <a:r>
              <a:rPr lang="ru-RU" sz="1200" b="0" i="0" dirty="0" err="1">
                <a:solidFill>
                  <a:srgbClr val="FF0000"/>
                </a:solidFill>
              </a:rPr>
              <a:t>даусыңызды</a:t>
            </a:r>
            <a:r>
              <a:rPr lang="ru-RU" sz="1200" b="0" i="0" dirty="0">
                <a:solidFill>
                  <a:srgbClr val="FF0000"/>
                </a:solidFill>
              </a:rPr>
              <a:t> </a:t>
            </a:r>
            <a:r>
              <a:rPr lang="ru-RU" sz="1200" b="0" i="0" dirty="0" err="1">
                <a:solidFill>
                  <a:srgbClr val="FF0000"/>
                </a:solidFill>
              </a:rPr>
              <a:t>естуі</a:t>
            </a:r>
            <a:r>
              <a:rPr lang="ru-RU" sz="1200" b="0" i="0" dirty="0">
                <a:solidFill>
                  <a:srgbClr val="FF0000"/>
                </a:solidFill>
              </a:rPr>
              <a:t> </a:t>
            </a:r>
            <a:r>
              <a:rPr lang="ru-RU" sz="1200" b="0" i="0" dirty="0" err="1">
                <a:solidFill>
                  <a:srgbClr val="FF0000"/>
                </a:solidFill>
              </a:rPr>
              <a:t>тиіс</a:t>
            </a:r>
            <a:r>
              <a:rPr lang="ru-RU" sz="1200" b="0" i="0" dirty="0">
                <a:solidFill>
                  <a:srgbClr val="FF0000"/>
                </a:solidFill>
              </a:rPr>
              <a:t>. Оны </a:t>
            </a:r>
            <a:r>
              <a:rPr lang="ru-RU" sz="1200" b="0" i="0" dirty="0" err="1">
                <a:solidFill>
                  <a:srgbClr val="FF0000"/>
                </a:solidFill>
              </a:rPr>
              <a:t>болмашы</a:t>
            </a:r>
            <a:r>
              <a:rPr lang="ru-RU" sz="1200" b="0" i="0" dirty="0">
                <a:solidFill>
                  <a:srgbClr val="FF0000"/>
                </a:solidFill>
              </a:rPr>
              <a:t> </a:t>
            </a:r>
            <a:r>
              <a:rPr lang="ru-RU" sz="1200" b="0" i="0" dirty="0" err="1">
                <a:solidFill>
                  <a:srgbClr val="FF0000"/>
                </a:solidFill>
              </a:rPr>
              <a:t>желеумен</a:t>
            </a:r>
            <a:r>
              <a:rPr lang="ru-RU" sz="1200" b="0" i="0" dirty="0">
                <a:solidFill>
                  <a:srgbClr val="FF0000"/>
                </a:solidFill>
              </a:rPr>
              <a:t> </a:t>
            </a:r>
            <a:r>
              <a:rPr lang="ru-RU" sz="1200" b="0" i="0" dirty="0" err="1">
                <a:solidFill>
                  <a:srgbClr val="FF0000"/>
                </a:solidFill>
              </a:rPr>
              <a:t>түртпектей</a:t>
            </a:r>
            <a:r>
              <a:rPr lang="ru-RU" sz="1200" b="0" i="0" dirty="0">
                <a:solidFill>
                  <a:srgbClr val="FF0000"/>
                </a:solidFill>
              </a:rPr>
              <a:t> </a:t>
            </a:r>
            <a:r>
              <a:rPr lang="ru-RU" sz="1200" b="0" i="0" dirty="0" err="1">
                <a:solidFill>
                  <a:srgbClr val="FF0000"/>
                </a:solidFill>
              </a:rPr>
              <a:t>бермеңіз</a:t>
            </a:r>
            <a:r>
              <a:rPr lang="ru-RU" sz="1200" b="0" i="0" dirty="0">
                <a:solidFill>
                  <a:srgbClr val="FF0000"/>
                </a:solidFill>
              </a:rPr>
              <a:t>, </a:t>
            </a:r>
            <a:r>
              <a:rPr lang="ru-RU" sz="1200" b="0" i="0" dirty="0" err="1">
                <a:solidFill>
                  <a:srgbClr val="FF0000"/>
                </a:solidFill>
              </a:rPr>
              <a:t>асықтырмаңыз</a:t>
            </a:r>
            <a:r>
              <a:rPr lang="ru-RU" sz="1200" b="0" i="0" dirty="0">
                <a:solidFill>
                  <a:srgbClr val="FF0000"/>
                </a:solidFill>
              </a:rPr>
              <a:t>! </a:t>
            </a:r>
            <a:r>
              <a:rPr lang="ru-RU" sz="1200" b="0" i="0" dirty="0" err="1">
                <a:solidFill>
                  <a:srgbClr val="FF0000"/>
                </a:solidFill>
              </a:rPr>
              <a:t>Одан</a:t>
            </a:r>
            <a:r>
              <a:rPr lang="ru-RU" sz="1200" b="0" i="0" dirty="0">
                <a:solidFill>
                  <a:srgbClr val="FF0000"/>
                </a:solidFill>
              </a:rPr>
              <a:t> да </a:t>
            </a:r>
            <a:r>
              <a:rPr lang="ru-RU" sz="1200" b="0" i="0" dirty="0" err="1">
                <a:solidFill>
                  <a:srgbClr val="FF0000"/>
                </a:solidFill>
              </a:rPr>
              <a:t>құшақтаңыз</a:t>
            </a:r>
            <a:r>
              <a:rPr lang="ru-RU" sz="1200" b="0" i="0" dirty="0">
                <a:solidFill>
                  <a:srgbClr val="FF0000"/>
                </a:solidFill>
              </a:rPr>
              <a:t>, </a:t>
            </a:r>
            <a:r>
              <a:rPr lang="ru-RU" sz="1200" b="0" i="0" dirty="0" err="1">
                <a:solidFill>
                  <a:srgbClr val="FF0000"/>
                </a:solidFill>
              </a:rPr>
              <a:t>сүйіңіз</a:t>
            </a:r>
            <a:r>
              <a:rPr lang="ru-RU" sz="1200" b="0" i="0" dirty="0">
                <a:solidFill>
                  <a:srgbClr val="FF0000"/>
                </a:solidFill>
              </a:rPr>
              <a:t>!</a:t>
            </a:r>
          </a:p>
          <a:p>
            <a:pPr lvl="0" indent="182880"/>
            <a:r>
              <a:rPr lang="ru-RU" sz="1200" b="0" i="0" dirty="0" err="1">
                <a:solidFill>
                  <a:srgbClr val="FF0000"/>
                </a:solidFill>
              </a:rPr>
              <a:t>Балаңыздың</a:t>
            </a:r>
            <a:r>
              <a:rPr lang="ru-RU" sz="1200" b="0" i="0" dirty="0">
                <a:solidFill>
                  <a:srgbClr val="FF0000"/>
                </a:solidFill>
              </a:rPr>
              <a:t> </a:t>
            </a:r>
            <a:r>
              <a:rPr lang="ru-RU" sz="1200" b="0" i="0" dirty="0" err="1">
                <a:solidFill>
                  <a:srgbClr val="FF0000"/>
                </a:solidFill>
              </a:rPr>
              <a:t>бойындағы</a:t>
            </a:r>
            <a:r>
              <a:rPr lang="ru-RU" sz="1200" b="0" i="0" dirty="0">
                <a:solidFill>
                  <a:srgbClr val="FF0000"/>
                </a:solidFill>
              </a:rPr>
              <a:t> </a:t>
            </a:r>
            <a:r>
              <a:rPr lang="ru-RU" sz="1200" b="0" i="0" dirty="0" err="1">
                <a:solidFill>
                  <a:srgbClr val="FF0000"/>
                </a:solidFill>
              </a:rPr>
              <a:t>оқушы</a:t>
            </a:r>
            <a:r>
              <a:rPr lang="ru-RU" sz="1200" b="0" i="0" dirty="0">
                <a:solidFill>
                  <a:srgbClr val="FF0000"/>
                </a:solidFill>
              </a:rPr>
              <a:t> </a:t>
            </a:r>
            <a:r>
              <a:rPr lang="ru-RU" sz="1200" b="0" i="0" dirty="0" err="1">
                <a:solidFill>
                  <a:srgbClr val="FF0000"/>
                </a:solidFill>
              </a:rPr>
              <a:t>атану</a:t>
            </a:r>
            <a:r>
              <a:rPr lang="ru-RU" sz="1200" b="0" i="0" dirty="0">
                <a:solidFill>
                  <a:srgbClr val="FF0000"/>
                </a:solidFill>
              </a:rPr>
              <a:t> </a:t>
            </a:r>
            <a:r>
              <a:rPr lang="ru-RU" sz="1200" b="0" i="0" dirty="0" err="1">
                <a:solidFill>
                  <a:srgbClr val="FF0000"/>
                </a:solidFill>
              </a:rPr>
              <a:t>ұмтылысына</a:t>
            </a:r>
            <a:r>
              <a:rPr lang="ru-RU" sz="1200" b="0" i="0" dirty="0">
                <a:solidFill>
                  <a:srgbClr val="FF0000"/>
                </a:solidFill>
              </a:rPr>
              <a:t> </a:t>
            </a:r>
            <a:r>
              <a:rPr lang="ru-RU" sz="1200" b="0" i="0" dirty="0" err="1">
                <a:solidFill>
                  <a:srgbClr val="FF0000"/>
                </a:solidFill>
              </a:rPr>
              <a:t>дем</a:t>
            </a:r>
            <a:r>
              <a:rPr lang="ru-RU" sz="1200" b="0" i="0" dirty="0">
                <a:solidFill>
                  <a:srgbClr val="FF0000"/>
                </a:solidFill>
              </a:rPr>
              <a:t> </a:t>
            </a:r>
            <a:r>
              <a:rPr lang="ru-RU" sz="1200" b="0" i="0" dirty="0" err="1">
                <a:solidFill>
                  <a:srgbClr val="FF0000"/>
                </a:solidFill>
              </a:rPr>
              <a:t>беріп</a:t>
            </a:r>
            <a:r>
              <a:rPr lang="ru-RU" sz="1200" b="0" i="0" dirty="0">
                <a:solidFill>
                  <a:srgbClr val="FF0000"/>
                </a:solidFill>
              </a:rPr>
              <a:t> </a:t>
            </a:r>
            <a:r>
              <a:rPr lang="ru-RU" sz="1200" b="0" i="0" dirty="0" err="1">
                <a:solidFill>
                  <a:srgbClr val="FF0000"/>
                </a:solidFill>
              </a:rPr>
              <a:t>отырыңыз</a:t>
            </a:r>
            <a:r>
              <a:rPr lang="ru-RU" sz="1200" b="0" i="0" dirty="0">
                <a:solidFill>
                  <a:srgbClr val="FF0000"/>
                </a:solidFill>
              </a:rPr>
              <a:t>. </a:t>
            </a:r>
            <a:r>
              <a:rPr lang="ru-RU" sz="1200" b="0" i="0" dirty="0" err="1">
                <a:solidFill>
                  <a:srgbClr val="FF0000"/>
                </a:solidFill>
              </a:rPr>
              <a:t>Оның</a:t>
            </a:r>
            <a:r>
              <a:rPr lang="ru-RU" sz="1200" b="0" i="0" dirty="0">
                <a:solidFill>
                  <a:srgbClr val="FF0000"/>
                </a:solidFill>
              </a:rPr>
              <a:t> </a:t>
            </a:r>
            <a:r>
              <a:rPr lang="ru-RU" sz="1200" b="0" i="0" dirty="0" err="1">
                <a:solidFill>
                  <a:srgbClr val="FF0000"/>
                </a:solidFill>
              </a:rPr>
              <a:t>мектептегі</a:t>
            </a:r>
            <a:r>
              <a:rPr lang="ru-RU" sz="1200" b="0" i="0" dirty="0">
                <a:solidFill>
                  <a:srgbClr val="FF0000"/>
                </a:solidFill>
              </a:rPr>
              <a:t> </a:t>
            </a:r>
            <a:r>
              <a:rPr lang="ru-RU" sz="1200" b="0" i="0" dirty="0" err="1">
                <a:solidFill>
                  <a:srgbClr val="FF0000"/>
                </a:solidFill>
              </a:rPr>
              <a:t>жағдайына</a:t>
            </a:r>
            <a:r>
              <a:rPr lang="ru-RU" sz="1200" b="0" i="0" dirty="0">
                <a:solidFill>
                  <a:srgbClr val="FF0000"/>
                </a:solidFill>
              </a:rPr>
              <a:t> </a:t>
            </a:r>
            <a:r>
              <a:rPr lang="ru-RU" sz="1200" b="0" i="0" dirty="0" err="1">
                <a:solidFill>
                  <a:srgbClr val="FF0000"/>
                </a:solidFill>
              </a:rPr>
              <a:t>сіздің</a:t>
            </a:r>
            <a:r>
              <a:rPr lang="ru-RU" sz="1200" b="0" i="0" dirty="0">
                <a:solidFill>
                  <a:srgbClr val="FF0000"/>
                </a:solidFill>
              </a:rPr>
              <a:t> </a:t>
            </a:r>
            <a:r>
              <a:rPr lang="ru-RU" sz="1200" b="0" i="0" dirty="0" err="1">
                <a:solidFill>
                  <a:srgbClr val="FF0000"/>
                </a:solidFill>
              </a:rPr>
              <a:t>шынайы</a:t>
            </a:r>
            <a:r>
              <a:rPr lang="ru-RU" sz="1200" b="0" i="0" dirty="0">
                <a:solidFill>
                  <a:srgbClr val="FF0000"/>
                </a:solidFill>
              </a:rPr>
              <a:t> </a:t>
            </a:r>
            <a:r>
              <a:rPr lang="ru-RU" sz="1200" b="0" i="0" dirty="0" err="1">
                <a:solidFill>
                  <a:srgbClr val="FF0000"/>
                </a:solidFill>
              </a:rPr>
              <a:t>қызығушылық</a:t>
            </a:r>
            <a:r>
              <a:rPr lang="ru-RU" sz="1200" b="0" i="0" dirty="0">
                <a:solidFill>
                  <a:srgbClr val="FF0000"/>
                </a:solidFill>
              </a:rPr>
              <a:t> </a:t>
            </a:r>
            <a:r>
              <a:rPr lang="ru-RU" sz="1200" b="0" i="0" dirty="0" err="1">
                <a:solidFill>
                  <a:srgbClr val="FF0000"/>
                </a:solidFill>
              </a:rPr>
              <a:t>білдіруіңіз</a:t>
            </a:r>
            <a:r>
              <a:rPr lang="ru-RU" sz="1200" b="0" i="0" dirty="0">
                <a:solidFill>
                  <a:srgbClr val="FF0000"/>
                </a:solidFill>
              </a:rPr>
              <a:t>, </a:t>
            </a:r>
            <a:r>
              <a:rPr lang="ru-RU" sz="1200" b="0" i="0" dirty="0" err="1">
                <a:solidFill>
                  <a:srgbClr val="FF0000"/>
                </a:solidFill>
              </a:rPr>
              <a:t>оның</a:t>
            </a:r>
            <a:r>
              <a:rPr lang="ru-RU" sz="1200" b="0" i="0" dirty="0">
                <a:solidFill>
                  <a:srgbClr val="FF0000"/>
                </a:solidFill>
              </a:rPr>
              <a:t> </a:t>
            </a:r>
            <a:r>
              <a:rPr lang="ru-RU" sz="1200" b="0" i="0" dirty="0" err="1">
                <a:solidFill>
                  <a:srgbClr val="FF0000"/>
                </a:solidFill>
              </a:rPr>
              <a:t>алғашқы</a:t>
            </a:r>
            <a:r>
              <a:rPr lang="ru-RU" sz="1200" b="0" i="0" dirty="0">
                <a:solidFill>
                  <a:srgbClr val="FF0000"/>
                </a:solidFill>
              </a:rPr>
              <a:t> </a:t>
            </a:r>
            <a:r>
              <a:rPr lang="ru-RU" sz="1200" b="0" i="0" dirty="0" err="1">
                <a:solidFill>
                  <a:srgbClr val="FF0000"/>
                </a:solidFill>
              </a:rPr>
              <a:t>жетістіктеріне</a:t>
            </a:r>
            <a:r>
              <a:rPr lang="ru-RU" sz="1200" b="0" i="0" dirty="0">
                <a:solidFill>
                  <a:srgbClr val="FF0000"/>
                </a:solidFill>
              </a:rPr>
              <a:t> және </a:t>
            </a:r>
            <a:r>
              <a:rPr lang="ru-RU" sz="1200" b="0" i="0" dirty="0" err="1">
                <a:solidFill>
                  <a:srgbClr val="FF0000"/>
                </a:solidFill>
              </a:rPr>
              <a:t>туындауы</a:t>
            </a:r>
            <a:r>
              <a:rPr lang="ru-RU" sz="1200" b="0" i="0" dirty="0">
                <a:solidFill>
                  <a:srgbClr val="FF0000"/>
                </a:solidFill>
              </a:rPr>
              <a:t> </a:t>
            </a:r>
            <a:r>
              <a:rPr lang="ru-RU" sz="1200" b="0" i="0" dirty="0" err="1">
                <a:solidFill>
                  <a:srgbClr val="FF0000"/>
                </a:solidFill>
              </a:rPr>
              <a:t>ықтимал</a:t>
            </a:r>
            <a:r>
              <a:rPr lang="ru-RU" sz="1200" b="0" i="0" dirty="0">
                <a:solidFill>
                  <a:srgbClr val="FF0000"/>
                </a:solidFill>
              </a:rPr>
              <a:t> </a:t>
            </a:r>
            <a:r>
              <a:rPr lang="ru-RU" sz="1200" b="0" i="0" dirty="0" err="1">
                <a:solidFill>
                  <a:srgbClr val="FF0000"/>
                </a:solidFill>
              </a:rPr>
              <a:t>қиындықтарына</a:t>
            </a:r>
            <a:r>
              <a:rPr lang="ru-RU" sz="1200" b="0" i="0" dirty="0">
                <a:solidFill>
                  <a:srgbClr val="FF0000"/>
                </a:solidFill>
              </a:rPr>
              <a:t> </a:t>
            </a:r>
            <a:r>
              <a:rPr lang="ru-RU" sz="1200" b="0" i="0" dirty="0" err="1">
                <a:solidFill>
                  <a:srgbClr val="FF0000"/>
                </a:solidFill>
              </a:rPr>
              <a:t>барынша</a:t>
            </a:r>
            <a:r>
              <a:rPr lang="ru-RU" sz="1200" b="0" i="0" dirty="0">
                <a:solidFill>
                  <a:srgbClr val="FF0000"/>
                </a:solidFill>
              </a:rPr>
              <a:t> </a:t>
            </a:r>
            <a:r>
              <a:rPr lang="ru-RU" sz="1200" b="0" i="0" dirty="0" err="1">
                <a:solidFill>
                  <a:srgbClr val="FF0000"/>
                </a:solidFill>
              </a:rPr>
              <a:t>байыппен</a:t>
            </a:r>
            <a:r>
              <a:rPr lang="ru-RU" sz="1200" b="0" i="0" dirty="0">
                <a:solidFill>
                  <a:srgbClr val="FF0000"/>
                </a:solidFill>
              </a:rPr>
              <a:t> </a:t>
            </a:r>
            <a:r>
              <a:rPr lang="ru-RU" sz="1200" b="0" i="0" dirty="0" err="1">
                <a:solidFill>
                  <a:srgbClr val="FF0000"/>
                </a:solidFill>
              </a:rPr>
              <a:t>қарауыңыз</a:t>
            </a:r>
            <a:r>
              <a:rPr lang="ru-RU" sz="1200" b="0" i="0" dirty="0">
                <a:solidFill>
                  <a:srgbClr val="FF0000"/>
                </a:solidFill>
              </a:rPr>
              <a:t> </a:t>
            </a:r>
            <a:r>
              <a:rPr lang="ru-RU" sz="1200" b="0" i="0" dirty="0" err="1">
                <a:solidFill>
                  <a:srgbClr val="FF0000"/>
                </a:solidFill>
              </a:rPr>
              <a:t>бірінші</a:t>
            </a:r>
            <a:r>
              <a:rPr lang="ru-RU" sz="1200" b="0" i="0" dirty="0">
                <a:solidFill>
                  <a:srgbClr val="FF0000"/>
                </a:solidFill>
              </a:rPr>
              <a:t> </a:t>
            </a:r>
            <a:r>
              <a:rPr lang="ru-RU" sz="1200" b="0" i="0" dirty="0" err="1">
                <a:solidFill>
                  <a:srgbClr val="FF0000"/>
                </a:solidFill>
              </a:rPr>
              <a:t>сыныпқа</a:t>
            </a:r>
            <a:r>
              <a:rPr lang="ru-RU" sz="1200" b="0" i="0" dirty="0">
                <a:solidFill>
                  <a:srgbClr val="FF0000"/>
                </a:solidFill>
              </a:rPr>
              <a:t> </a:t>
            </a:r>
            <a:r>
              <a:rPr lang="ru-RU" sz="1200" b="0" i="0" dirty="0" err="1">
                <a:solidFill>
                  <a:srgbClr val="FF0000"/>
                </a:solidFill>
              </a:rPr>
              <a:t>барған</a:t>
            </a:r>
            <a:r>
              <a:rPr lang="ru-RU" sz="1200" b="0" i="0" dirty="0">
                <a:solidFill>
                  <a:srgbClr val="FF0000"/>
                </a:solidFill>
              </a:rPr>
              <a:t> </a:t>
            </a:r>
            <a:r>
              <a:rPr lang="ru-RU" sz="1200" b="0" i="0" dirty="0" err="1">
                <a:solidFill>
                  <a:srgbClr val="FF0000"/>
                </a:solidFill>
              </a:rPr>
              <a:t>балаңызға</a:t>
            </a:r>
            <a:r>
              <a:rPr lang="ru-RU" sz="1200" b="0" i="0" dirty="0">
                <a:solidFill>
                  <a:srgbClr val="FF0000"/>
                </a:solidFill>
              </a:rPr>
              <a:t> </a:t>
            </a:r>
            <a:r>
              <a:rPr lang="ru-RU" sz="1200" b="0" i="0" dirty="0" err="1">
                <a:solidFill>
                  <a:srgbClr val="FF0000"/>
                </a:solidFill>
              </a:rPr>
              <a:t>өзінің</a:t>
            </a:r>
            <a:r>
              <a:rPr lang="ru-RU" sz="1200" b="0" i="0" dirty="0">
                <a:solidFill>
                  <a:srgbClr val="FF0000"/>
                </a:solidFill>
              </a:rPr>
              <a:t> </a:t>
            </a:r>
            <a:r>
              <a:rPr lang="ru-RU" sz="1200" b="0" i="0" dirty="0" err="1">
                <a:solidFill>
                  <a:srgbClr val="FF0000"/>
                </a:solidFill>
              </a:rPr>
              <a:t>жаңа</a:t>
            </a:r>
            <a:r>
              <a:rPr lang="ru-RU" sz="1200" b="0" i="0" dirty="0">
                <a:solidFill>
                  <a:srgbClr val="FF0000"/>
                </a:solidFill>
              </a:rPr>
              <a:t> </a:t>
            </a:r>
            <a:r>
              <a:rPr lang="ru-RU" sz="1200" b="0" i="0" dirty="0" err="1">
                <a:solidFill>
                  <a:srgbClr val="FF0000"/>
                </a:solidFill>
              </a:rPr>
              <a:t>орнының</a:t>
            </a:r>
            <a:r>
              <a:rPr lang="ru-RU" sz="1200" b="0" i="0" dirty="0">
                <a:solidFill>
                  <a:srgbClr val="FF0000"/>
                </a:solidFill>
              </a:rPr>
              <a:t> </a:t>
            </a:r>
            <a:r>
              <a:rPr lang="ru-RU" sz="1200" b="0" i="0" dirty="0" err="1">
                <a:solidFill>
                  <a:srgbClr val="FF0000"/>
                </a:solidFill>
              </a:rPr>
              <a:t>қаншалықты</a:t>
            </a:r>
            <a:r>
              <a:rPr lang="ru-RU" sz="1200" b="0" i="0" dirty="0">
                <a:solidFill>
                  <a:srgbClr val="FF0000"/>
                </a:solidFill>
              </a:rPr>
              <a:t> </a:t>
            </a:r>
            <a:r>
              <a:rPr lang="ru-RU" sz="1200" b="0" i="0" dirty="0" err="1">
                <a:solidFill>
                  <a:srgbClr val="FF0000"/>
                </a:solidFill>
              </a:rPr>
              <a:t>маңызды</a:t>
            </a:r>
            <a:r>
              <a:rPr lang="ru-RU" sz="1200" b="0" i="0" dirty="0">
                <a:solidFill>
                  <a:srgbClr val="FF0000"/>
                </a:solidFill>
              </a:rPr>
              <a:t> </a:t>
            </a:r>
            <a:r>
              <a:rPr lang="ru-RU" sz="1200" b="0" i="0" dirty="0" err="1">
                <a:solidFill>
                  <a:srgbClr val="FF0000"/>
                </a:solidFill>
              </a:rPr>
              <a:t>екенін</a:t>
            </a:r>
            <a:r>
              <a:rPr lang="ru-RU" sz="1200" b="0" i="0" dirty="0">
                <a:solidFill>
                  <a:srgbClr val="FF0000"/>
                </a:solidFill>
              </a:rPr>
              <a:t> </a:t>
            </a:r>
            <a:r>
              <a:rPr lang="ru-RU" sz="1200" b="0" i="0" dirty="0" err="1">
                <a:solidFill>
                  <a:srgbClr val="FF0000"/>
                </a:solidFill>
              </a:rPr>
              <a:t>сезінуге</a:t>
            </a:r>
            <a:r>
              <a:rPr lang="ru-RU" sz="1200" b="0" i="0" dirty="0">
                <a:solidFill>
                  <a:srgbClr val="FF0000"/>
                </a:solidFill>
              </a:rPr>
              <a:t> </a:t>
            </a:r>
            <a:r>
              <a:rPr lang="ru-RU" sz="1200" b="0" i="0" dirty="0" err="1">
                <a:solidFill>
                  <a:srgbClr val="FF0000"/>
                </a:solidFill>
              </a:rPr>
              <a:t>көмектеседі</a:t>
            </a:r>
            <a:r>
              <a:rPr lang="ru-RU" sz="1200" b="0" i="0" dirty="0">
                <a:solidFill>
                  <a:srgbClr val="FF0000"/>
                </a:solidFill>
              </a:rPr>
              <a:t>.</a:t>
            </a:r>
          </a:p>
          <a:p>
            <a:pPr lvl="0" indent="182880"/>
            <a:r>
              <a:rPr lang="ru-RU" sz="1200" b="0" i="0" dirty="0" err="1">
                <a:solidFill>
                  <a:srgbClr val="FF0000"/>
                </a:solidFill>
              </a:rPr>
              <a:t>Балаңыз</a:t>
            </a:r>
            <a:r>
              <a:rPr lang="ru-RU" sz="1200" b="0" i="0" dirty="0">
                <a:solidFill>
                  <a:srgbClr val="FF0000"/>
                </a:solidFill>
              </a:rPr>
              <a:t> </a:t>
            </a:r>
            <a:r>
              <a:rPr lang="ru-RU" sz="1200" b="0" i="0" dirty="0" err="1">
                <a:solidFill>
                  <a:srgbClr val="FF0000"/>
                </a:solidFill>
              </a:rPr>
              <a:t>мектепке</a:t>
            </a:r>
            <a:r>
              <a:rPr lang="ru-RU" sz="1200" b="0" i="0" dirty="0">
                <a:solidFill>
                  <a:srgbClr val="FF0000"/>
                </a:solidFill>
              </a:rPr>
              <a:t> ОҚУ </a:t>
            </a:r>
            <a:r>
              <a:rPr lang="ru-RU" sz="1200" b="0" i="0" dirty="0" err="1">
                <a:solidFill>
                  <a:srgbClr val="FF0000"/>
                </a:solidFill>
              </a:rPr>
              <a:t>үшін</a:t>
            </a:r>
            <a:r>
              <a:rPr lang="ru-RU" sz="1200" b="0" i="0" dirty="0">
                <a:solidFill>
                  <a:srgbClr val="FF0000"/>
                </a:solidFill>
              </a:rPr>
              <a:t> барды! Адам </a:t>
            </a:r>
            <a:r>
              <a:rPr lang="ru-RU" sz="1200" b="0" i="0" dirty="0" err="1">
                <a:solidFill>
                  <a:srgbClr val="FF0000"/>
                </a:solidFill>
              </a:rPr>
              <a:t>оқығанда</a:t>
            </a:r>
            <a:r>
              <a:rPr lang="ru-RU" sz="1200" b="0" i="0" dirty="0">
                <a:solidFill>
                  <a:srgbClr val="FF0000"/>
                </a:solidFill>
              </a:rPr>
              <a:t>, </a:t>
            </a:r>
            <a:r>
              <a:rPr lang="ru-RU" sz="1200" b="0" i="0" dirty="0" err="1">
                <a:solidFill>
                  <a:srgbClr val="FF0000"/>
                </a:solidFill>
              </a:rPr>
              <a:t>қолынан</a:t>
            </a:r>
            <a:r>
              <a:rPr lang="ru-RU" sz="1200" b="0" i="0" dirty="0">
                <a:solidFill>
                  <a:srgbClr val="FF0000"/>
                </a:solidFill>
              </a:rPr>
              <a:t> </a:t>
            </a:r>
            <a:r>
              <a:rPr lang="ru-RU" sz="1200" b="0" i="0" dirty="0" err="1">
                <a:solidFill>
                  <a:srgbClr val="FF0000"/>
                </a:solidFill>
              </a:rPr>
              <a:t>бәрі</a:t>
            </a:r>
            <a:r>
              <a:rPr lang="ru-RU" sz="1200" b="0" i="0" dirty="0">
                <a:solidFill>
                  <a:srgbClr val="FF0000"/>
                </a:solidFill>
              </a:rPr>
              <a:t> </a:t>
            </a:r>
            <a:r>
              <a:rPr lang="ru-RU" sz="1200" b="0" i="0" dirty="0" err="1">
                <a:solidFill>
                  <a:srgbClr val="FF0000"/>
                </a:solidFill>
              </a:rPr>
              <a:t>бірдей</a:t>
            </a:r>
            <a:r>
              <a:rPr lang="ru-RU" sz="1200" b="0" i="0" dirty="0">
                <a:solidFill>
                  <a:srgbClr val="FF0000"/>
                </a:solidFill>
              </a:rPr>
              <a:t> </a:t>
            </a:r>
            <a:r>
              <a:rPr lang="ru-RU" sz="1200" b="0" i="0" dirty="0" err="1">
                <a:solidFill>
                  <a:srgbClr val="FF0000"/>
                </a:solidFill>
              </a:rPr>
              <a:t>келе</a:t>
            </a:r>
            <a:r>
              <a:rPr lang="ru-RU" sz="1200" b="0" i="0" dirty="0">
                <a:solidFill>
                  <a:srgbClr val="FF0000"/>
                </a:solidFill>
              </a:rPr>
              <a:t> </a:t>
            </a:r>
            <a:r>
              <a:rPr lang="ru-RU" sz="1200" b="0" i="0" dirty="0" err="1">
                <a:solidFill>
                  <a:srgbClr val="FF0000"/>
                </a:solidFill>
              </a:rPr>
              <a:t>бермеуі</a:t>
            </a:r>
            <a:r>
              <a:rPr lang="ru-RU" sz="1200" b="0" i="0" dirty="0">
                <a:solidFill>
                  <a:srgbClr val="FF0000"/>
                </a:solidFill>
              </a:rPr>
              <a:t> </a:t>
            </a:r>
            <a:r>
              <a:rPr lang="ru-RU" sz="1200" b="0" i="0" dirty="0" err="1">
                <a:solidFill>
                  <a:srgbClr val="FF0000"/>
                </a:solidFill>
              </a:rPr>
              <a:t>мүмкін</a:t>
            </a:r>
            <a:r>
              <a:rPr lang="ru-RU" sz="1200" b="0" i="0" dirty="0">
                <a:solidFill>
                  <a:srgbClr val="FF0000"/>
                </a:solidFill>
              </a:rPr>
              <a:t>, </a:t>
            </a:r>
            <a:r>
              <a:rPr lang="ru-RU" sz="1200" b="0" i="0" dirty="0" err="1">
                <a:solidFill>
                  <a:srgbClr val="FF0000"/>
                </a:solidFill>
              </a:rPr>
              <a:t>бұл</a:t>
            </a:r>
            <a:r>
              <a:rPr lang="ru-RU" sz="1200" b="0" i="0" dirty="0">
                <a:solidFill>
                  <a:srgbClr val="FF0000"/>
                </a:solidFill>
              </a:rPr>
              <a:t> </a:t>
            </a:r>
            <a:r>
              <a:rPr lang="en-GB" sz="1200" b="0" i="0" dirty="0">
                <a:solidFill>
                  <a:srgbClr val="FF0000"/>
                </a:solidFill>
              </a:rPr>
              <a:t>–</a:t>
            </a:r>
            <a:r>
              <a:rPr lang="kk-KZ" sz="1200" b="0" i="0" dirty="0">
                <a:solidFill>
                  <a:srgbClr val="FF0000"/>
                </a:solidFill>
              </a:rPr>
              <a:t> ҚАЛЫПТЫ жағдай. Баланың қателесуге құқығы бар.</a:t>
            </a:r>
          </a:p>
          <a:p>
            <a:pPr lvl="0" indent="182880"/>
            <a:r>
              <a:rPr lang="kk-KZ" sz="1200" b="0" i="0" dirty="0">
                <a:solidFill>
                  <a:srgbClr val="FF0000"/>
                </a:solidFill>
              </a:rPr>
              <a:t>Бірінші сыныпқа барған балаңыздың бойындағы табысқа жетуге деген құлшынысын демеп отырыңыз. Әрбір жұмысында міндетті түрде мақтау айтуға болатын тұстар тауып отырыңыз. Есіңізде болсын, мақтау мен эмоциялық қолдау («Жарайсың!», «Сондай жақсы жасадың!») адамның зияткерлік жетістіктерін айтарлықтай арттыра алады.</a:t>
            </a:r>
            <a:endParaRPr lang="ru-RU" sz="1200" b="0" i="0" dirty="0">
              <a:solidFill>
                <a:srgbClr val="FF0000"/>
              </a:solidFill>
            </a:endParaRPr>
          </a:p>
          <a:p>
            <a:pPr lvl="0" indent="182880"/>
            <a:r>
              <a:rPr lang="ru-RU" sz="1200" b="0" i="0" dirty="0">
                <a:solidFill>
                  <a:srgbClr val="FF0000"/>
                </a:solidFill>
              </a:rPr>
              <a:t>Баланы </a:t>
            </a:r>
            <a:r>
              <a:rPr lang="ru-RU" sz="1200" b="0" i="0" dirty="0" err="1">
                <a:solidFill>
                  <a:srgbClr val="FF0000"/>
                </a:solidFill>
              </a:rPr>
              <a:t>мектепгі</a:t>
            </a:r>
            <a:r>
              <a:rPr lang="ru-RU" sz="1200" b="0" i="0" dirty="0">
                <a:solidFill>
                  <a:srgbClr val="FF0000"/>
                </a:solidFill>
              </a:rPr>
              <a:t> </a:t>
            </a:r>
            <a:r>
              <a:rPr lang="ru-RU" sz="1200" b="0" i="0" dirty="0" err="1">
                <a:solidFill>
                  <a:srgbClr val="FF0000"/>
                </a:solidFill>
              </a:rPr>
              <a:t>жағдайы</a:t>
            </a:r>
            <a:r>
              <a:rPr lang="ru-RU" sz="1200" b="0" i="0" dirty="0">
                <a:solidFill>
                  <a:srgbClr val="FF0000"/>
                </a:solidFill>
              </a:rPr>
              <a:t> </a:t>
            </a:r>
            <a:r>
              <a:rPr lang="ru-RU" sz="1200" b="0" i="0" dirty="0" err="1">
                <a:solidFill>
                  <a:srgbClr val="FF0000"/>
                </a:solidFill>
              </a:rPr>
              <a:t>туралы</a:t>
            </a:r>
            <a:r>
              <a:rPr lang="ru-RU" sz="1200" b="0" i="0" dirty="0">
                <a:solidFill>
                  <a:srgbClr val="FF0000"/>
                </a:solidFill>
              </a:rPr>
              <a:t> </a:t>
            </a:r>
            <a:r>
              <a:rPr lang="ru-RU" sz="1200" b="0" i="0" dirty="0" err="1">
                <a:solidFill>
                  <a:srgbClr val="FF0000"/>
                </a:solidFill>
              </a:rPr>
              <a:t>айтуға</a:t>
            </a:r>
            <a:r>
              <a:rPr lang="ru-RU" sz="1200" b="0" i="0" dirty="0">
                <a:solidFill>
                  <a:srgbClr val="FF0000"/>
                </a:solidFill>
              </a:rPr>
              <a:t> </a:t>
            </a:r>
            <a:r>
              <a:rPr lang="ru-RU" sz="1200" b="0" i="0" dirty="0" err="1">
                <a:solidFill>
                  <a:srgbClr val="FF0000"/>
                </a:solidFill>
              </a:rPr>
              <a:t>жігерлендіріңіз</a:t>
            </a:r>
            <a:r>
              <a:rPr lang="ru-RU" sz="1200" b="0" i="0" dirty="0">
                <a:solidFill>
                  <a:srgbClr val="FF0000"/>
                </a:solidFill>
              </a:rPr>
              <a:t>. </a:t>
            </a:r>
            <a:r>
              <a:rPr lang="ru-RU" sz="1200" b="0" i="0" dirty="0" err="1">
                <a:solidFill>
                  <a:srgbClr val="FF0000"/>
                </a:solidFill>
              </a:rPr>
              <a:t>Міндетті</a:t>
            </a:r>
            <a:r>
              <a:rPr lang="ru-RU" sz="1200" b="0" i="0" dirty="0">
                <a:solidFill>
                  <a:srgbClr val="FF0000"/>
                </a:solidFill>
              </a:rPr>
              <a:t> </a:t>
            </a:r>
            <a:r>
              <a:rPr lang="ru-RU" sz="1200" b="0" i="0" dirty="0" err="1">
                <a:solidFill>
                  <a:srgbClr val="FF0000"/>
                </a:solidFill>
              </a:rPr>
              <a:t>түрде</a:t>
            </a:r>
            <a:r>
              <a:rPr lang="ru-RU" sz="1200" b="0" i="0" dirty="0">
                <a:solidFill>
                  <a:srgbClr val="FF0000"/>
                </a:solidFill>
              </a:rPr>
              <a:t> </a:t>
            </a:r>
            <a:r>
              <a:rPr lang="ru-RU" sz="1200" b="0" i="0" dirty="0" err="1">
                <a:solidFill>
                  <a:srgbClr val="FF0000"/>
                </a:solidFill>
              </a:rPr>
              <a:t>балаңыздан</a:t>
            </a:r>
            <a:r>
              <a:rPr lang="ru-RU" sz="1200" b="0" i="0" dirty="0">
                <a:solidFill>
                  <a:srgbClr val="FF0000"/>
                </a:solidFill>
              </a:rPr>
              <a:t> </a:t>
            </a:r>
            <a:r>
              <a:rPr lang="ru-RU" sz="1200" b="0" i="0" dirty="0" err="1">
                <a:solidFill>
                  <a:srgbClr val="FF0000"/>
                </a:solidFill>
              </a:rPr>
              <a:t>сыныптастары</a:t>
            </a:r>
            <a:r>
              <a:rPr lang="ru-RU" sz="1200" b="0" i="0" dirty="0">
                <a:solidFill>
                  <a:srgbClr val="FF0000"/>
                </a:solidFill>
              </a:rPr>
              <a:t>, </a:t>
            </a:r>
            <a:r>
              <a:rPr lang="ru-RU" sz="1200" b="0" i="0" dirty="0" err="1">
                <a:solidFill>
                  <a:srgbClr val="FF0000"/>
                </a:solidFill>
              </a:rPr>
              <a:t>сыныптағы</a:t>
            </a:r>
            <a:r>
              <a:rPr lang="ru-RU" sz="1200" b="0" i="0" dirty="0">
                <a:solidFill>
                  <a:srgbClr val="FF0000"/>
                </a:solidFill>
              </a:rPr>
              <a:t> </a:t>
            </a:r>
            <a:r>
              <a:rPr lang="ru-RU" sz="1200" b="0" i="0" dirty="0" err="1">
                <a:solidFill>
                  <a:srgbClr val="FF0000"/>
                </a:solidFill>
              </a:rPr>
              <a:t>жағдайы</a:t>
            </a:r>
            <a:r>
              <a:rPr lang="ru-RU" sz="1200" b="0" i="0" dirty="0">
                <a:solidFill>
                  <a:srgbClr val="FF0000"/>
                </a:solidFill>
              </a:rPr>
              <a:t>, </a:t>
            </a:r>
            <a:r>
              <a:rPr lang="ru-RU" sz="1200" b="0" i="0" dirty="0" err="1">
                <a:solidFill>
                  <a:srgbClr val="FF0000"/>
                </a:solidFill>
              </a:rPr>
              <a:t>пәндер</a:t>
            </a:r>
            <a:r>
              <a:rPr lang="ru-RU" sz="1200" b="0" i="0" dirty="0">
                <a:solidFill>
                  <a:srgbClr val="FF0000"/>
                </a:solidFill>
              </a:rPr>
              <a:t>, </a:t>
            </a:r>
            <a:r>
              <a:rPr lang="ru-RU" sz="1200" b="0" i="0" dirty="0" err="1">
                <a:solidFill>
                  <a:srgbClr val="FF0000"/>
                </a:solidFill>
              </a:rPr>
              <a:t>педагогтар</a:t>
            </a:r>
            <a:r>
              <a:rPr lang="ru-RU" sz="1200" b="0" i="0" dirty="0">
                <a:solidFill>
                  <a:srgbClr val="FF0000"/>
                </a:solidFill>
              </a:rPr>
              <a:t> </a:t>
            </a:r>
            <a:r>
              <a:rPr lang="ru-RU" sz="1200" b="0" i="0" dirty="0" err="1">
                <a:solidFill>
                  <a:srgbClr val="FF0000"/>
                </a:solidFill>
              </a:rPr>
              <a:t>туралы</a:t>
            </a:r>
            <a:r>
              <a:rPr lang="ru-RU" sz="1200" b="0" i="0" dirty="0">
                <a:solidFill>
                  <a:srgbClr val="FF0000"/>
                </a:solidFill>
              </a:rPr>
              <a:t> </a:t>
            </a:r>
            <a:r>
              <a:rPr lang="ru-RU" sz="1200" b="0" i="0" dirty="0" err="1">
                <a:solidFill>
                  <a:srgbClr val="FF0000"/>
                </a:solidFill>
              </a:rPr>
              <a:t>сұрастырыңыз</a:t>
            </a:r>
            <a:r>
              <a:rPr lang="ru-RU" sz="1200" b="0" i="0" dirty="0">
                <a:solidFill>
                  <a:srgbClr val="FF0000"/>
                </a:solidFill>
              </a:rPr>
              <a:t>. </a:t>
            </a:r>
            <a:r>
              <a:rPr lang="ru-RU" sz="1200" b="0" i="0" dirty="0" err="1">
                <a:solidFill>
                  <a:srgbClr val="FF0000"/>
                </a:solidFill>
              </a:rPr>
              <a:t>Бірақ</a:t>
            </a:r>
            <a:r>
              <a:rPr lang="ru-RU" sz="1200" b="0" i="0" dirty="0">
                <a:solidFill>
                  <a:srgbClr val="FF0000"/>
                </a:solidFill>
              </a:rPr>
              <a:t> </a:t>
            </a:r>
            <a:r>
              <a:rPr lang="ru-RU" sz="1200" b="0" i="0" dirty="0" err="1">
                <a:solidFill>
                  <a:srgbClr val="FF0000"/>
                </a:solidFill>
              </a:rPr>
              <a:t>мектептен</a:t>
            </a:r>
            <a:r>
              <a:rPr lang="ru-RU" sz="1200" b="0" i="0" dirty="0">
                <a:solidFill>
                  <a:srgbClr val="FF0000"/>
                </a:solidFill>
              </a:rPr>
              <a:t> </a:t>
            </a:r>
            <a:r>
              <a:rPr lang="ru-RU" sz="1200" b="0" i="0" dirty="0" err="1">
                <a:solidFill>
                  <a:srgbClr val="FF0000"/>
                </a:solidFill>
              </a:rPr>
              <a:t>келе</a:t>
            </a:r>
            <a:r>
              <a:rPr lang="ru-RU" sz="1200" b="0" i="0" dirty="0">
                <a:solidFill>
                  <a:srgbClr val="FF0000"/>
                </a:solidFill>
              </a:rPr>
              <a:t> сала </a:t>
            </a:r>
            <a:r>
              <a:rPr lang="ru-RU" sz="1200" b="0" i="0" dirty="0" err="1">
                <a:solidFill>
                  <a:srgbClr val="FF0000"/>
                </a:solidFill>
              </a:rPr>
              <a:t>мыңдаған</a:t>
            </a:r>
            <a:r>
              <a:rPr lang="ru-RU" sz="1200" b="0" i="0" dirty="0">
                <a:solidFill>
                  <a:srgbClr val="FF0000"/>
                </a:solidFill>
              </a:rPr>
              <a:t> </a:t>
            </a:r>
            <a:r>
              <a:rPr lang="ru-RU" sz="1200" b="0" i="0" dirty="0" err="1">
                <a:solidFill>
                  <a:srgbClr val="FF0000"/>
                </a:solidFill>
              </a:rPr>
              <a:t>сұрақ</a:t>
            </a:r>
            <a:r>
              <a:rPr lang="ru-RU" sz="1200" b="0" i="0" dirty="0">
                <a:solidFill>
                  <a:srgbClr val="FF0000"/>
                </a:solidFill>
              </a:rPr>
              <a:t> </a:t>
            </a:r>
            <a:r>
              <a:rPr lang="ru-RU" sz="1200" b="0" i="0" dirty="0" err="1">
                <a:solidFill>
                  <a:srgbClr val="FF0000"/>
                </a:solidFill>
              </a:rPr>
              <a:t>жаудырмаңыз</a:t>
            </a:r>
            <a:r>
              <a:rPr lang="ru-RU" sz="1200" b="0" i="0" dirty="0">
                <a:solidFill>
                  <a:srgbClr val="FF0000"/>
                </a:solidFill>
              </a:rPr>
              <a:t>, </a:t>
            </a:r>
            <a:r>
              <a:rPr lang="ru-RU" sz="1200" b="0" i="0" dirty="0" err="1">
                <a:solidFill>
                  <a:srgbClr val="FF0000"/>
                </a:solidFill>
              </a:rPr>
              <a:t>бойын</a:t>
            </a:r>
            <a:r>
              <a:rPr lang="ru-RU" sz="1200" b="0" i="0" dirty="0">
                <a:solidFill>
                  <a:srgbClr val="FF0000"/>
                </a:solidFill>
              </a:rPr>
              <a:t> </a:t>
            </a:r>
            <a:r>
              <a:rPr lang="ru-RU" sz="1200" b="0" i="0" dirty="0" err="1">
                <a:solidFill>
                  <a:srgbClr val="FF0000"/>
                </a:solidFill>
              </a:rPr>
              <a:t>босаңсытуға</a:t>
            </a:r>
            <a:r>
              <a:rPr lang="ru-RU" sz="1200" b="0" i="0" dirty="0">
                <a:solidFill>
                  <a:srgbClr val="FF0000"/>
                </a:solidFill>
              </a:rPr>
              <a:t> </a:t>
            </a:r>
            <a:r>
              <a:rPr lang="ru-RU" sz="1200" b="0" i="0" dirty="0" err="1">
                <a:solidFill>
                  <a:srgbClr val="FF0000"/>
                </a:solidFill>
              </a:rPr>
              <a:t>мүмкіндік</a:t>
            </a:r>
            <a:r>
              <a:rPr lang="ru-RU" sz="1200" b="0" i="0" dirty="0">
                <a:solidFill>
                  <a:srgbClr val="FF0000"/>
                </a:solidFill>
              </a:rPr>
              <a:t> </a:t>
            </a:r>
            <a:r>
              <a:rPr lang="ru-RU" sz="1200" b="0" i="0" dirty="0" err="1">
                <a:solidFill>
                  <a:srgbClr val="FF0000"/>
                </a:solidFill>
              </a:rPr>
              <a:t>беріңіз</a:t>
            </a:r>
            <a:r>
              <a:rPr lang="ru-RU" sz="1200" b="0" i="0" dirty="0">
                <a:solidFill>
                  <a:srgbClr val="FF0000"/>
                </a:solidFill>
              </a:rPr>
              <a:t> (</a:t>
            </a:r>
            <a:r>
              <a:rPr lang="ru-RU" sz="1200" b="0" i="0" dirty="0" err="1">
                <a:solidFill>
                  <a:srgbClr val="FF0000"/>
                </a:solidFill>
              </a:rPr>
              <a:t>ауыр</a:t>
            </a:r>
            <a:r>
              <a:rPr lang="ru-RU" sz="1200" b="0" i="0" dirty="0">
                <a:solidFill>
                  <a:srgbClr val="FF0000"/>
                </a:solidFill>
              </a:rPr>
              <a:t> </a:t>
            </a:r>
            <a:r>
              <a:rPr lang="ru-RU" sz="1200" b="0" i="0" dirty="0" err="1">
                <a:solidFill>
                  <a:srgbClr val="FF0000"/>
                </a:solidFill>
              </a:rPr>
              <a:t>жұмыс</a:t>
            </a:r>
            <a:r>
              <a:rPr lang="ru-RU" sz="1200" b="0" i="0" dirty="0">
                <a:solidFill>
                  <a:srgbClr val="FF0000"/>
                </a:solidFill>
              </a:rPr>
              <a:t> </a:t>
            </a:r>
            <a:r>
              <a:rPr lang="ru-RU" sz="1200" b="0" i="0" dirty="0" err="1">
                <a:solidFill>
                  <a:srgbClr val="FF0000"/>
                </a:solidFill>
              </a:rPr>
              <a:t>күнінен</a:t>
            </a:r>
            <a:r>
              <a:rPr lang="ru-RU" sz="1200" b="0" i="0" dirty="0">
                <a:solidFill>
                  <a:srgbClr val="FF0000"/>
                </a:solidFill>
              </a:rPr>
              <a:t> </a:t>
            </a:r>
            <a:r>
              <a:rPr lang="ru-RU" sz="1200" b="0" i="0" dirty="0" err="1">
                <a:solidFill>
                  <a:srgbClr val="FF0000"/>
                </a:solidFill>
              </a:rPr>
              <a:t>кейін</a:t>
            </a:r>
            <a:r>
              <a:rPr lang="ru-RU" sz="1200" b="0" i="0" dirty="0">
                <a:solidFill>
                  <a:srgbClr val="FF0000"/>
                </a:solidFill>
              </a:rPr>
              <a:t> </a:t>
            </a:r>
            <a:r>
              <a:rPr lang="ru-RU" sz="1200" b="0" i="0" dirty="0" err="1">
                <a:solidFill>
                  <a:srgbClr val="FF0000"/>
                </a:solidFill>
              </a:rPr>
              <a:t>өзіңізді</a:t>
            </a:r>
            <a:r>
              <a:rPr lang="ru-RU" sz="1200" b="0" i="0" dirty="0">
                <a:solidFill>
                  <a:srgbClr val="FF0000"/>
                </a:solidFill>
              </a:rPr>
              <a:t> </a:t>
            </a:r>
            <a:r>
              <a:rPr lang="ru-RU" sz="1200" b="0" i="0" dirty="0" err="1">
                <a:solidFill>
                  <a:srgbClr val="FF0000"/>
                </a:solidFill>
              </a:rPr>
              <a:t>қалай</a:t>
            </a:r>
            <a:r>
              <a:rPr lang="ru-RU" sz="1200" b="0" i="0" dirty="0">
                <a:solidFill>
                  <a:srgbClr val="FF0000"/>
                </a:solidFill>
              </a:rPr>
              <a:t> </a:t>
            </a:r>
            <a:r>
              <a:rPr lang="ru-RU" sz="1200" b="0" i="0" dirty="0" err="1">
                <a:solidFill>
                  <a:srgbClr val="FF0000"/>
                </a:solidFill>
              </a:rPr>
              <a:t>сезінетіңізді</a:t>
            </a:r>
            <a:r>
              <a:rPr lang="ru-RU" sz="1200" b="0" i="0" dirty="0">
                <a:solidFill>
                  <a:srgbClr val="FF0000"/>
                </a:solidFill>
              </a:rPr>
              <a:t> </a:t>
            </a:r>
            <a:r>
              <a:rPr lang="ru-RU" sz="1200" b="0" i="0" dirty="0" err="1">
                <a:solidFill>
                  <a:srgbClr val="FF0000"/>
                </a:solidFill>
              </a:rPr>
              <a:t>еске</a:t>
            </a:r>
            <a:r>
              <a:rPr lang="ru-RU" sz="1200" b="0" i="0" dirty="0">
                <a:solidFill>
                  <a:srgbClr val="FF0000"/>
                </a:solidFill>
              </a:rPr>
              <a:t> </a:t>
            </a:r>
            <a:r>
              <a:rPr lang="ru-RU" sz="1200" b="0" i="0" dirty="0" err="1">
                <a:solidFill>
                  <a:srgbClr val="FF0000"/>
                </a:solidFill>
              </a:rPr>
              <a:t>түсіріңіз</a:t>
            </a:r>
            <a:r>
              <a:rPr lang="ru-RU" sz="1200" b="0" i="0" dirty="0">
                <a:solidFill>
                  <a:srgbClr val="FF0000"/>
                </a:solidFill>
              </a:rPr>
              <a:t>).</a:t>
            </a:r>
          </a:p>
          <a:p>
            <a:pPr lvl="0" indent="182880"/>
            <a:r>
              <a:rPr lang="ru-RU" sz="1200" b="0" i="0" dirty="0" err="1">
                <a:solidFill>
                  <a:srgbClr val="FF0000"/>
                </a:solidFill>
              </a:rPr>
              <a:t>Баланың</a:t>
            </a:r>
            <a:r>
              <a:rPr lang="ru-RU" sz="1200" b="0" i="0" dirty="0">
                <a:solidFill>
                  <a:srgbClr val="FF0000"/>
                </a:solidFill>
              </a:rPr>
              <a:t> </a:t>
            </a:r>
            <a:r>
              <a:rPr lang="ru-RU" sz="1200" b="0" i="0" dirty="0" err="1">
                <a:solidFill>
                  <a:srgbClr val="FF0000"/>
                </a:solidFill>
              </a:rPr>
              <a:t>өмірінде</a:t>
            </a:r>
            <a:r>
              <a:rPr lang="ru-RU" sz="1200" b="0" i="0" dirty="0">
                <a:solidFill>
                  <a:srgbClr val="FF0000"/>
                </a:solidFill>
              </a:rPr>
              <a:t> </a:t>
            </a:r>
            <a:r>
              <a:rPr lang="ru-RU" sz="1200" b="0" i="0" dirty="0" err="1">
                <a:solidFill>
                  <a:srgbClr val="FF0000"/>
                </a:solidFill>
              </a:rPr>
              <a:t>ата</a:t>
            </a:r>
            <a:r>
              <a:rPr lang="en-GB" sz="1200" b="0" i="0" dirty="0">
                <a:solidFill>
                  <a:srgbClr val="FF0000"/>
                </a:solidFill>
              </a:rPr>
              <a:t>-</a:t>
            </a:r>
            <a:r>
              <a:rPr lang="kk-KZ" sz="1200" b="0" i="0" dirty="0">
                <a:solidFill>
                  <a:srgbClr val="FF0000"/>
                </a:solidFill>
              </a:rPr>
              <a:t>анасынан да беделді адам пайда болды. Ол </a:t>
            </a:r>
            <a:r>
              <a:rPr lang="en-GB" sz="1200" b="0" i="0" dirty="0">
                <a:solidFill>
                  <a:srgbClr val="FF0000"/>
                </a:solidFill>
              </a:rPr>
              <a:t>–</a:t>
            </a:r>
            <a:r>
              <a:rPr lang="kk-KZ" sz="1200" b="0" i="0" dirty="0">
                <a:solidFill>
                  <a:srgbClr val="FF0000"/>
                </a:solidFill>
              </a:rPr>
              <a:t> мұғалім. Оқушының педагог туралы пікірін сыйлаңыз.</a:t>
            </a:r>
          </a:p>
          <a:p>
            <a:pPr lvl="0" indent="182880"/>
            <a:r>
              <a:rPr lang="kk-KZ" sz="1200" b="0" i="0" dirty="0">
                <a:solidFill>
                  <a:srgbClr val="FF0000"/>
                </a:solidFill>
              </a:rPr>
              <a:t>Баламен сабырлы сөйлесіңіз, қолдау білдіріңіз («Қолыңнан бәрі келеді!», «Бірге шешімін тауып көрейік!»).</a:t>
            </a:r>
          </a:p>
          <a:p>
            <a:pPr lvl="0" indent="182880"/>
            <a:r>
              <a:rPr lang="ru-RU" sz="1200" b="0" i="0" dirty="0" err="1">
                <a:solidFill>
                  <a:srgbClr val="FF0000"/>
                </a:solidFill>
              </a:rPr>
              <a:t>Тіпті</a:t>
            </a:r>
            <a:r>
              <a:rPr lang="ru-RU" sz="1200" b="0" i="0" dirty="0">
                <a:solidFill>
                  <a:srgbClr val="FF0000"/>
                </a:solidFill>
              </a:rPr>
              <a:t> «</a:t>
            </a:r>
            <a:r>
              <a:rPr lang="ru-RU" sz="1200" b="0" i="0" dirty="0" err="1">
                <a:solidFill>
                  <a:srgbClr val="FF0000"/>
                </a:solidFill>
              </a:rPr>
              <a:t>өсіп</a:t>
            </a:r>
            <a:r>
              <a:rPr lang="ru-RU" sz="1200" b="0" i="0" dirty="0">
                <a:solidFill>
                  <a:srgbClr val="FF0000"/>
                </a:solidFill>
              </a:rPr>
              <a:t> </a:t>
            </a:r>
            <a:r>
              <a:rPr lang="ru-RU" sz="1200" b="0" i="0" dirty="0" err="1">
                <a:solidFill>
                  <a:srgbClr val="FF0000"/>
                </a:solidFill>
              </a:rPr>
              <a:t>кеткен</a:t>
            </a:r>
            <a:r>
              <a:rPr lang="ru-RU" sz="1200" b="0" i="0" dirty="0">
                <a:solidFill>
                  <a:srgbClr val="FF0000"/>
                </a:solidFill>
              </a:rPr>
              <a:t> </a:t>
            </a:r>
            <a:r>
              <a:rPr lang="ru-RU" sz="1200" b="0" i="0" dirty="0" err="1">
                <a:solidFill>
                  <a:srgbClr val="FF0000"/>
                </a:solidFill>
              </a:rPr>
              <a:t>ересек</a:t>
            </a:r>
            <a:r>
              <a:rPr lang="ru-RU" sz="1200" b="0" i="0" dirty="0">
                <a:solidFill>
                  <a:srgbClr val="FF0000"/>
                </a:solidFill>
              </a:rPr>
              <a:t>» </a:t>
            </a:r>
            <a:r>
              <a:rPr lang="ru-RU" sz="1200" b="0" i="0" dirty="0" err="1">
                <a:solidFill>
                  <a:srgbClr val="FF0000"/>
                </a:solidFill>
              </a:rPr>
              <a:t>балалардың</a:t>
            </a:r>
            <a:r>
              <a:rPr lang="ru-RU" sz="1200" b="0" i="0" dirty="0">
                <a:solidFill>
                  <a:srgbClr val="FF0000"/>
                </a:solidFill>
              </a:rPr>
              <a:t> </a:t>
            </a:r>
            <a:r>
              <a:rPr lang="ru-RU" sz="1200" b="0" i="0" dirty="0" err="1">
                <a:solidFill>
                  <a:srgbClr val="FF0000"/>
                </a:solidFill>
              </a:rPr>
              <a:t>өзі</a:t>
            </a:r>
            <a:r>
              <a:rPr lang="ru-RU" sz="1200" b="0" i="0" dirty="0">
                <a:solidFill>
                  <a:srgbClr val="FF0000"/>
                </a:solidFill>
              </a:rPr>
              <a:t> (</a:t>
            </a:r>
            <a:r>
              <a:rPr lang="ru-RU" sz="1200" b="0" i="0" dirty="0" err="1">
                <a:solidFill>
                  <a:srgbClr val="FF0000"/>
                </a:solidFill>
              </a:rPr>
              <a:t>біз</a:t>
            </a:r>
            <a:r>
              <a:rPr lang="ru-RU" sz="1200" b="0" i="0" dirty="0">
                <a:solidFill>
                  <a:srgbClr val="FF0000"/>
                </a:solidFill>
              </a:rPr>
              <a:t> </a:t>
            </a:r>
            <a:r>
              <a:rPr lang="ru-RU" sz="1200" b="0" i="0" dirty="0" err="1">
                <a:solidFill>
                  <a:srgbClr val="FF0000"/>
                </a:solidFill>
              </a:rPr>
              <a:t>оларға</a:t>
            </a:r>
            <a:r>
              <a:rPr lang="ru-RU" sz="1200" b="0" i="0" dirty="0">
                <a:solidFill>
                  <a:srgbClr val="FF0000"/>
                </a:solidFill>
              </a:rPr>
              <a:t> «Сен </a:t>
            </a:r>
            <a:r>
              <a:rPr lang="ru-RU" sz="1200" b="0" i="0" dirty="0" err="1">
                <a:solidFill>
                  <a:srgbClr val="FF0000"/>
                </a:solidFill>
              </a:rPr>
              <a:t>енді</a:t>
            </a:r>
            <a:r>
              <a:rPr lang="ru-RU" sz="1200" b="0" i="0" dirty="0">
                <a:solidFill>
                  <a:srgbClr val="FF0000"/>
                </a:solidFill>
              </a:rPr>
              <a:t> </a:t>
            </a:r>
            <a:r>
              <a:rPr lang="ru-RU" sz="1200" b="0" i="0" dirty="0" err="1">
                <a:solidFill>
                  <a:srgbClr val="FF0000"/>
                </a:solidFill>
              </a:rPr>
              <a:t>үлкенсің</a:t>
            </a:r>
            <a:r>
              <a:rPr lang="ru-RU" sz="1200" b="0" i="0" dirty="0">
                <a:solidFill>
                  <a:srgbClr val="FF0000"/>
                </a:solidFill>
              </a:rPr>
              <a:t>» </a:t>
            </a:r>
            <a:r>
              <a:rPr lang="ru-RU" sz="1200" b="0" i="0" dirty="0" err="1">
                <a:solidFill>
                  <a:srgbClr val="FF0000"/>
                </a:solidFill>
              </a:rPr>
              <a:t>деп</a:t>
            </a:r>
            <a:r>
              <a:rPr lang="ru-RU" sz="1200" b="0" i="0" dirty="0">
                <a:solidFill>
                  <a:srgbClr val="FF0000"/>
                </a:solidFill>
              </a:rPr>
              <a:t> </a:t>
            </a:r>
            <a:r>
              <a:rPr lang="ru-RU" sz="1200" b="0" i="0" dirty="0" err="1">
                <a:solidFill>
                  <a:srgbClr val="FF0000"/>
                </a:solidFill>
              </a:rPr>
              <a:t>жиі</a:t>
            </a:r>
            <a:r>
              <a:rPr lang="ru-RU" sz="1200" b="0" i="0" dirty="0">
                <a:solidFill>
                  <a:srgbClr val="FF0000"/>
                </a:solidFill>
              </a:rPr>
              <a:t> </a:t>
            </a:r>
            <a:r>
              <a:rPr lang="ru-RU" sz="1200" b="0" i="0" dirty="0" err="1">
                <a:solidFill>
                  <a:srgbClr val="FF0000"/>
                </a:solidFill>
              </a:rPr>
              <a:t>айтамыз</a:t>
            </a:r>
            <a:r>
              <a:rPr lang="ru-RU" sz="1200" b="0" i="0" dirty="0">
                <a:solidFill>
                  <a:srgbClr val="FF0000"/>
                </a:solidFill>
              </a:rPr>
              <a:t>) </a:t>
            </a:r>
            <a:r>
              <a:rPr lang="ru-RU" sz="1200" b="0" i="0" dirty="0" err="1">
                <a:solidFill>
                  <a:srgbClr val="FF0000"/>
                </a:solidFill>
              </a:rPr>
              <a:t>ұйықтар</a:t>
            </a:r>
            <a:r>
              <a:rPr lang="ru-RU" sz="1200" b="0" i="0" dirty="0">
                <a:solidFill>
                  <a:srgbClr val="FF0000"/>
                </a:solidFill>
              </a:rPr>
              <a:t> </a:t>
            </a:r>
            <a:r>
              <a:rPr lang="ru-RU" sz="1200" b="0" i="0" dirty="0" err="1">
                <a:solidFill>
                  <a:srgbClr val="FF0000"/>
                </a:solidFill>
              </a:rPr>
              <a:t>алдында</a:t>
            </a:r>
            <a:r>
              <a:rPr lang="ru-RU" sz="1200" b="0" i="0" dirty="0">
                <a:solidFill>
                  <a:srgbClr val="FF0000"/>
                </a:solidFill>
              </a:rPr>
              <a:t> </a:t>
            </a:r>
            <a:r>
              <a:rPr lang="ru-RU" sz="1200" b="0" i="0" dirty="0" err="1">
                <a:solidFill>
                  <a:srgbClr val="FF0000"/>
                </a:solidFill>
              </a:rPr>
              <a:t>ертегі</a:t>
            </a:r>
            <a:r>
              <a:rPr lang="ru-RU" sz="1200" b="0" i="0" dirty="0">
                <a:solidFill>
                  <a:srgbClr val="FF0000"/>
                </a:solidFill>
              </a:rPr>
              <a:t>, </a:t>
            </a:r>
            <a:r>
              <a:rPr lang="ru-RU" sz="1200" b="0" i="0" dirty="0" err="1">
                <a:solidFill>
                  <a:srgbClr val="FF0000"/>
                </a:solidFill>
              </a:rPr>
              <a:t>ән</a:t>
            </a:r>
            <a:r>
              <a:rPr lang="ru-RU" sz="1200" b="0" i="0" dirty="0">
                <a:solidFill>
                  <a:srgbClr val="FF0000"/>
                </a:solidFill>
              </a:rPr>
              <a:t> </a:t>
            </a:r>
            <a:r>
              <a:rPr lang="ru-RU" sz="1200" b="0" i="0" dirty="0" err="1">
                <a:solidFill>
                  <a:srgbClr val="FF0000"/>
                </a:solidFill>
              </a:rPr>
              <a:t>тыңдағанды</a:t>
            </a:r>
            <a:r>
              <a:rPr lang="ru-RU" sz="1200" b="0" i="0" dirty="0">
                <a:solidFill>
                  <a:srgbClr val="FF0000"/>
                </a:solidFill>
              </a:rPr>
              <a:t>, </a:t>
            </a:r>
            <a:r>
              <a:rPr lang="ru-RU" sz="1200" b="0" i="0" dirty="0" err="1">
                <a:solidFill>
                  <a:srgbClr val="FF0000"/>
                </a:solidFill>
              </a:rPr>
              <a:t>мейіріммен</a:t>
            </a:r>
            <a:r>
              <a:rPr lang="ru-RU" sz="1200" b="0" i="0" dirty="0">
                <a:solidFill>
                  <a:srgbClr val="FF0000"/>
                </a:solidFill>
              </a:rPr>
              <a:t> </a:t>
            </a:r>
            <a:r>
              <a:rPr lang="ru-RU" sz="1200" b="0" i="0" dirty="0" err="1">
                <a:solidFill>
                  <a:srgbClr val="FF0000"/>
                </a:solidFill>
              </a:rPr>
              <a:t>аймалағанды</a:t>
            </a:r>
            <a:r>
              <a:rPr lang="ru-RU" sz="1200" b="0" i="0" dirty="0">
                <a:solidFill>
                  <a:srgbClr val="FF0000"/>
                </a:solidFill>
              </a:rPr>
              <a:t> </a:t>
            </a:r>
            <a:r>
              <a:rPr lang="ru-RU" sz="1200" b="0" i="0" dirty="0" err="1">
                <a:solidFill>
                  <a:srgbClr val="FF0000"/>
                </a:solidFill>
              </a:rPr>
              <a:t>жақсы</a:t>
            </a:r>
            <a:r>
              <a:rPr lang="ru-RU" sz="1200" b="0" i="0" dirty="0">
                <a:solidFill>
                  <a:srgbClr val="FF0000"/>
                </a:solidFill>
              </a:rPr>
              <a:t> </a:t>
            </a:r>
            <a:r>
              <a:rPr lang="ru-RU" sz="1200" b="0" i="0" dirty="0" err="1">
                <a:solidFill>
                  <a:srgbClr val="FF0000"/>
                </a:solidFill>
              </a:rPr>
              <a:t>көреді</a:t>
            </a:r>
            <a:r>
              <a:rPr lang="ru-RU" sz="1200" b="0" i="0" dirty="0">
                <a:solidFill>
                  <a:srgbClr val="FF0000"/>
                </a:solidFill>
              </a:rPr>
              <a:t>. </a:t>
            </a:r>
            <a:r>
              <a:rPr lang="ru-RU" sz="1200" b="0" i="0" dirty="0" err="1">
                <a:solidFill>
                  <a:srgbClr val="FF0000"/>
                </a:solidFill>
              </a:rPr>
              <a:t>Осының</a:t>
            </a:r>
            <a:r>
              <a:rPr lang="ru-RU" sz="1200" b="0" i="0" dirty="0">
                <a:solidFill>
                  <a:srgbClr val="FF0000"/>
                </a:solidFill>
              </a:rPr>
              <a:t> </a:t>
            </a:r>
            <a:r>
              <a:rPr lang="ru-RU" sz="1200" b="0" i="0" dirty="0" err="1">
                <a:solidFill>
                  <a:srgbClr val="FF0000"/>
                </a:solidFill>
              </a:rPr>
              <a:t>бәрі</a:t>
            </a:r>
            <a:r>
              <a:rPr lang="ru-RU" sz="1200" b="0" i="0" dirty="0">
                <a:solidFill>
                  <a:srgbClr val="FF0000"/>
                </a:solidFill>
              </a:rPr>
              <a:t> </a:t>
            </a:r>
            <a:r>
              <a:rPr lang="ru-RU" sz="1200" b="0" i="0" dirty="0" err="1">
                <a:solidFill>
                  <a:srgbClr val="FF0000"/>
                </a:solidFill>
              </a:rPr>
              <a:t>тыныштандырады</a:t>
            </a:r>
            <a:r>
              <a:rPr lang="ru-RU" sz="1200" b="0" i="0" dirty="0">
                <a:solidFill>
                  <a:srgbClr val="FF0000"/>
                </a:solidFill>
              </a:rPr>
              <a:t>, күні </a:t>
            </a:r>
            <a:r>
              <a:rPr lang="ru-RU" sz="1200" b="0" i="0" dirty="0" err="1">
                <a:solidFill>
                  <a:srgbClr val="FF0000"/>
                </a:solidFill>
              </a:rPr>
              <a:t>бойы</a:t>
            </a:r>
            <a:r>
              <a:rPr lang="ru-RU" sz="1200" b="0" i="0" dirty="0">
                <a:solidFill>
                  <a:srgbClr val="FF0000"/>
                </a:solidFill>
              </a:rPr>
              <a:t> </a:t>
            </a:r>
            <a:r>
              <a:rPr lang="ru-RU" sz="1200" b="0" i="0" dirty="0" err="1">
                <a:solidFill>
                  <a:srgbClr val="FF0000"/>
                </a:solidFill>
              </a:rPr>
              <a:t>жиналған</a:t>
            </a:r>
            <a:r>
              <a:rPr lang="ru-RU" sz="1200" b="0" i="0" dirty="0">
                <a:solidFill>
                  <a:srgbClr val="FF0000"/>
                </a:solidFill>
              </a:rPr>
              <a:t> </a:t>
            </a:r>
            <a:r>
              <a:rPr lang="ru-RU" sz="1200" b="0" i="0" dirty="0" err="1">
                <a:solidFill>
                  <a:srgbClr val="FF0000"/>
                </a:solidFill>
              </a:rPr>
              <a:t>ширығудан</a:t>
            </a:r>
            <a:r>
              <a:rPr lang="ru-RU" sz="1200" b="0" i="0" dirty="0">
                <a:solidFill>
                  <a:srgbClr val="FF0000"/>
                </a:solidFill>
              </a:rPr>
              <a:t> </a:t>
            </a:r>
            <a:r>
              <a:rPr lang="ru-RU" sz="1200" b="0" i="0" dirty="0" err="1">
                <a:solidFill>
                  <a:srgbClr val="FF0000"/>
                </a:solidFill>
              </a:rPr>
              <a:t>арылуға</a:t>
            </a:r>
            <a:r>
              <a:rPr lang="ru-RU" sz="1200" b="0" i="0" dirty="0">
                <a:solidFill>
                  <a:srgbClr val="FF0000"/>
                </a:solidFill>
              </a:rPr>
              <a:t> </a:t>
            </a:r>
            <a:r>
              <a:rPr lang="ru-RU" sz="1200" b="0" i="0" dirty="0" err="1">
                <a:solidFill>
                  <a:srgbClr val="FF0000"/>
                </a:solidFill>
              </a:rPr>
              <a:t>көмектеседі</a:t>
            </a:r>
            <a:r>
              <a:rPr lang="ru-RU" sz="1200" b="0" i="0" dirty="0">
                <a:solidFill>
                  <a:srgbClr val="FF0000"/>
                </a:solidFill>
              </a:rPr>
              <a:t>.</a:t>
            </a:r>
          </a:p>
          <a:p>
            <a:pPr lvl="0" indent="182880"/>
            <a:r>
              <a:rPr lang="ru-RU" sz="1200" b="0" i="0" dirty="0" err="1">
                <a:solidFill>
                  <a:srgbClr val="FF0000"/>
                </a:solidFill>
              </a:rPr>
              <a:t>Өткен</a:t>
            </a:r>
            <a:r>
              <a:rPr lang="ru-RU" sz="1200" b="0" i="0" dirty="0">
                <a:solidFill>
                  <a:srgbClr val="FF0000"/>
                </a:solidFill>
              </a:rPr>
              <a:t> </a:t>
            </a:r>
            <a:r>
              <a:rPr lang="ru-RU" sz="1200" b="0" i="0" dirty="0" err="1">
                <a:solidFill>
                  <a:srgbClr val="FF0000"/>
                </a:solidFill>
              </a:rPr>
              <a:t>күнді</a:t>
            </a:r>
            <a:r>
              <a:rPr lang="ru-RU" sz="1200" b="0" i="0" dirty="0">
                <a:solidFill>
                  <a:srgbClr val="FF0000"/>
                </a:solidFill>
              </a:rPr>
              <a:t> </a:t>
            </a:r>
            <a:r>
              <a:rPr lang="ru-RU" sz="1200" b="0" i="0" dirty="0" err="1">
                <a:solidFill>
                  <a:srgbClr val="FF0000"/>
                </a:solidFill>
              </a:rPr>
              <a:t>болған</a:t>
            </a:r>
            <a:r>
              <a:rPr lang="ru-RU" sz="1200" b="0" i="0" dirty="0">
                <a:solidFill>
                  <a:srgbClr val="FF0000"/>
                </a:solidFill>
              </a:rPr>
              <a:t> </a:t>
            </a:r>
            <a:r>
              <a:rPr lang="ru-RU" sz="1200" b="0" i="0" dirty="0" err="1">
                <a:solidFill>
                  <a:srgbClr val="FF0000"/>
                </a:solidFill>
              </a:rPr>
              <a:t>оқиғаларды</a:t>
            </a:r>
            <a:r>
              <a:rPr lang="ru-RU" sz="1200" b="0" i="0" dirty="0">
                <a:solidFill>
                  <a:srgbClr val="FF0000"/>
                </a:solidFill>
              </a:rPr>
              <a:t> және </a:t>
            </a:r>
            <a:r>
              <a:rPr lang="ru-RU" sz="1200" b="0" i="0" dirty="0" err="1">
                <a:solidFill>
                  <a:srgbClr val="FF0000"/>
                </a:solidFill>
              </a:rPr>
              <a:t>сезімдерді</a:t>
            </a:r>
            <a:r>
              <a:rPr lang="ru-RU" sz="1200" b="0" i="0" dirty="0">
                <a:solidFill>
                  <a:srgbClr val="FF0000"/>
                </a:solidFill>
              </a:rPr>
              <a:t> </a:t>
            </a:r>
            <a:r>
              <a:rPr lang="ru-RU" sz="1200" b="0" i="0" dirty="0" err="1">
                <a:solidFill>
                  <a:srgbClr val="FF0000"/>
                </a:solidFill>
              </a:rPr>
              <a:t>талқылаумен</a:t>
            </a:r>
            <a:r>
              <a:rPr lang="ru-RU" sz="1200" b="0" i="0" dirty="0">
                <a:solidFill>
                  <a:srgbClr val="FF0000"/>
                </a:solidFill>
              </a:rPr>
              <a:t> </a:t>
            </a:r>
            <a:r>
              <a:rPr lang="ru-RU" sz="1200" b="0" i="0" dirty="0" err="1">
                <a:solidFill>
                  <a:srgbClr val="FF0000"/>
                </a:solidFill>
              </a:rPr>
              <a:t>тамамдаңыз</a:t>
            </a:r>
            <a:r>
              <a:rPr lang="ru-RU" sz="1200" b="0" i="0" dirty="0" smtClean="0">
                <a:solidFill>
                  <a:srgbClr val="FF0000"/>
                </a:solidFill>
              </a:rPr>
              <a:t>.</a:t>
            </a:r>
            <a:endParaRPr lang="ru-RU" sz="1200" b="0" i="0" dirty="0">
              <a:solidFill>
                <a:srgbClr val="FF0000"/>
              </a:solidFill>
            </a:endParaRPr>
          </a:p>
        </p:txBody>
      </p:sp>
      <p:sp>
        <p:nvSpPr>
          <p:cNvPr id="4" name="Номер слайда 3"/>
          <p:cNvSpPr>
            <a:spLocks noGrp="1"/>
          </p:cNvSpPr>
          <p:nvPr>
            <p:ph type="sldNum" sz="quarter" idx="10"/>
          </p:nvPr>
        </p:nvSpPr>
        <p:spPr/>
        <p:txBody>
          <a:bodyPr/>
          <a:lstStyle/>
          <a:p>
            <a:fld id="{ECDD280D-BCB0-4A9F-9582-A63BA6215658}" type="slidenum">
              <a:rPr lang="en-US" smtClean="0"/>
              <a:t>11</a:t>
            </a:fld>
            <a:endParaRPr lang="en-US"/>
          </a:p>
        </p:txBody>
      </p:sp>
    </p:spTree>
    <p:extLst>
      <p:ext uri="{BB962C8B-B14F-4D97-AF65-F5344CB8AC3E}">
        <p14:creationId xmlns:p14="http://schemas.microsoft.com/office/powerpoint/2010/main" val="3212811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endParaRPr lang="ru-RU" baseline="0" dirty="0"/>
          </a:p>
        </p:txBody>
      </p:sp>
      <p:sp>
        <p:nvSpPr>
          <p:cNvPr id="4" name="Номер слайда 3"/>
          <p:cNvSpPr>
            <a:spLocks noGrp="1"/>
          </p:cNvSpPr>
          <p:nvPr>
            <p:ph type="sldNum" sz="quarter" idx="10"/>
          </p:nvPr>
        </p:nvSpPr>
        <p:spPr/>
        <p:txBody>
          <a:bodyPr/>
          <a:lstStyle/>
          <a:p>
            <a:fld id="{C9FCF9B8-F75E-49DC-9DDF-D9FA28FD62AC}" type="slidenum">
              <a:rPr lang="ru-RU" smtClean="0"/>
              <a:t>12</a:t>
            </a:fld>
            <a:endParaRPr lang="ru-RU"/>
          </a:p>
        </p:txBody>
      </p:sp>
    </p:spTree>
    <p:extLst>
      <p:ext uri="{BB962C8B-B14F-4D97-AF65-F5344CB8AC3E}">
        <p14:creationId xmlns:p14="http://schemas.microsoft.com/office/powerpoint/2010/main" val="3005272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ru-RU" dirty="0"/>
          </a:p>
          <a:p>
            <a:endParaRPr lang="ru-RU" dirty="0"/>
          </a:p>
        </p:txBody>
      </p:sp>
      <p:sp>
        <p:nvSpPr>
          <p:cNvPr id="4" name="Номер слайда 3"/>
          <p:cNvSpPr>
            <a:spLocks noGrp="1"/>
          </p:cNvSpPr>
          <p:nvPr>
            <p:ph type="sldNum" sz="quarter" idx="10"/>
          </p:nvPr>
        </p:nvSpPr>
        <p:spPr/>
        <p:txBody>
          <a:bodyPr/>
          <a:lstStyle/>
          <a:p>
            <a:fld id="{C9FCF9B8-F75E-49DC-9DDF-D9FA28FD62AC}" type="slidenum">
              <a:rPr lang="ru-RU" smtClean="0"/>
              <a:t>13</a:t>
            </a:fld>
            <a:endParaRPr lang="ru-RU"/>
          </a:p>
        </p:txBody>
      </p:sp>
    </p:spTree>
    <p:extLst>
      <p:ext uri="{BB962C8B-B14F-4D97-AF65-F5344CB8AC3E}">
        <p14:creationId xmlns:p14="http://schemas.microsoft.com/office/powerpoint/2010/main" val="98402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lgn="l"/>
            <a:r>
              <a:rPr lang="ru-RU" dirty="0" err="1">
                <a:latin typeface="Arial" panose="020B0604020202020204" pitchFamily="34" charset="0"/>
                <a:cs typeface="Arial" panose="020B0604020202020204" pitchFamily="34" charset="0"/>
              </a:rPr>
              <a:t>Бейімделу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кезеңі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деген</a:t>
            </a:r>
            <a:r>
              <a:rPr lang="ru-RU" dirty="0">
                <a:latin typeface="Arial" panose="020B0604020202020204" pitchFamily="34" charset="0"/>
                <a:cs typeface="Arial" panose="020B0604020202020204" pitchFamily="34" charset="0"/>
              </a:rPr>
              <a:t> не және </a:t>
            </a:r>
            <a:r>
              <a:rPr lang="ru-RU" dirty="0" err="1">
                <a:latin typeface="Arial" panose="020B0604020202020204" pitchFamily="34" charset="0"/>
                <a:cs typeface="Arial" panose="020B0604020202020204" pitchFamily="34" charset="0"/>
              </a:rPr>
              <a:t>балалармен</a:t>
            </a:r>
            <a:r>
              <a:rPr lang="ru-RU" dirty="0">
                <a:latin typeface="Arial" panose="020B0604020202020204" pitchFamily="34" charset="0"/>
                <a:cs typeface="Arial" panose="020B0604020202020204" pitchFamily="34" charset="0"/>
              </a:rPr>
              <a:t> осы </a:t>
            </a:r>
            <a:r>
              <a:rPr lang="ru-RU" dirty="0" err="1">
                <a:latin typeface="Arial" panose="020B0604020202020204" pitchFamily="34" charset="0"/>
                <a:cs typeface="Arial" panose="020B0604020202020204" pitchFamily="34" charset="0"/>
              </a:rPr>
              <a:t>кезеңде</a:t>
            </a:r>
            <a:r>
              <a:rPr lang="ru-RU" dirty="0">
                <a:latin typeface="Arial" panose="020B0604020202020204" pitchFamily="34" charset="0"/>
                <a:cs typeface="Arial" panose="020B0604020202020204" pitchFamily="34" charset="0"/>
              </a:rPr>
              <a:t> не </a:t>
            </a:r>
            <a:r>
              <a:rPr lang="ru-RU" dirty="0" err="1">
                <a:latin typeface="Arial" panose="020B0604020202020204" pitchFamily="34" charset="0"/>
                <a:cs typeface="Arial" panose="020B0604020202020204" pitchFamily="34" charset="0"/>
              </a:rPr>
              <a:t>болады</a:t>
            </a:r>
            <a:r>
              <a:rPr lang="ru-RU" dirty="0">
                <a:latin typeface="Arial" panose="020B0604020202020204" pitchFamily="34" charset="0"/>
                <a:cs typeface="Arial" panose="020B0604020202020204" pitchFamily="34" charset="0"/>
              </a:rPr>
              <a:t>?</a:t>
            </a:r>
          </a:p>
          <a:p>
            <a:pPr indent="182880" algn="l"/>
            <a:r>
              <a:rPr lang="ru-RU" dirty="0" err="1">
                <a:latin typeface="Arial" panose="020B0604020202020204" pitchFamily="34" charset="0"/>
                <a:cs typeface="Arial" panose="020B0604020202020204" pitchFamily="34" charset="0"/>
              </a:rPr>
              <a:t>Көпшілігіңіз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байқаған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боларсыздар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бірнеше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күннен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кейін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мектепке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баруға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құлшынысы</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ниеті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жоғала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бастайды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жұмысқа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қабілеттілігінің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төмендеуіне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шаршауына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дімкәстігіне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қыңырлығына</a:t>
            </a:r>
            <a:r>
              <a:rPr lang="ru-RU" dirty="0">
                <a:latin typeface="Arial" panose="020B0604020202020204" pitchFamily="34" charset="0"/>
                <a:cs typeface="Arial" panose="020B0604020202020204" pitchFamily="34" charset="0"/>
              </a:rPr>
              <a:t> тап </a:t>
            </a:r>
            <a:r>
              <a:rPr lang="ru-RU" dirty="0" err="1">
                <a:latin typeface="Arial" panose="020B0604020202020204" pitchFamily="34" charset="0"/>
                <a:cs typeface="Arial" panose="020B0604020202020204" pitchFamily="34" charset="0"/>
              </a:rPr>
              <a:t>боласыз</a:t>
            </a:r>
            <a:r>
              <a:rPr lang="ru-RU" dirty="0">
                <a:latin typeface="Arial" panose="020B0604020202020204" pitchFamily="34" charset="0"/>
                <a:cs typeface="Arial" panose="020B0604020202020204" pitchFamily="34" charset="0"/>
              </a:rPr>
              <a:t>…</a:t>
            </a:r>
          </a:p>
          <a:p>
            <a:pPr indent="182880" algn="l"/>
            <a:r>
              <a:rPr lang="ru-RU" dirty="0" err="1">
                <a:latin typeface="Arial" panose="020B0604020202020204" pitchFamily="34" charset="0"/>
                <a:cs typeface="Arial" panose="020B0604020202020204" pitchFamily="34" charset="0"/>
              </a:rPr>
              <a:t>Бұл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шынымен</a:t>
            </a:r>
            <a:r>
              <a:rPr lang="ru-RU" dirty="0">
                <a:latin typeface="Arial" panose="020B0604020202020204" pitchFamily="34" charset="0"/>
                <a:cs typeface="Arial" panose="020B0604020202020204" pitchFamily="34" charset="0"/>
              </a:rPr>
              <a:t> де </a:t>
            </a:r>
            <a:r>
              <a:rPr lang="ru-RU" dirty="0" err="1">
                <a:latin typeface="Arial" panose="020B0604020202020204" pitchFamily="34" charset="0"/>
                <a:cs typeface="Arial" panose="020B0604020202020204" pitchFamily="34" charset="0"/>
              </a:rPr>
              <a:t>солай</a:t>
            </a:r>
            <a:r>
              <a:rPr lang="ru-RU" dirty="0">
                <a:latin typeface="Arial" panose="020B0604020202020204" pitchFamily="34" charset="0"/>
                <a:cs typeface="Arial" panose="020B0604020202020204" pitchFamily="34" charset="0"/>
              </a:rPr>
              <a:t> және </a:t>
            </a:r>
            <a:r>
              <a:rPr lang="ru-RU" dirty="0" err="1">
                <a:latin typeface="Arial" panose="020B0604020202020204" pitchFamily="34" charset="0"/>
                <a:cs typeface="Arial" panose="020B0604020202020204" pitchFamily="34" charset="0"/>
              </a:rPr>
              <a:t>бейімделу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кезеңінде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мұндай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құбылыстардың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алуы</a:t>
            </a:r>
            <a:r>
              <a:rPr lang="ru-RU"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қалыпты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Мектепке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барудың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бірінші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күндері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апталары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ағзаның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төзімділігі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төмендейді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ұйқысы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тәбеті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бұзылады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қызуы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көтеріледі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Бірінші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сыныптағылардың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көңілі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басқа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жаққа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ауып</a:t>
            </a:r>
            <a:r>
              <a:rPr lang="ru-RU" dirty="0">
                <a:latin typeface="Arial" panose="020B0604020202020204" pitchFamily="34" charset="0"/>
                <a:cs typeface="Arial" panose="020B0604020202020204" pitchFamily="34" charset="0"/>
              </a:rPr>
              <a:t> кете </a:t>
            </a:r>
            <a:r>
              <a:rPr lang="ru-RU" dirty="0" err="1">
                <a:latin typeface="Arial" panose="020B0604020202020204" pitchFamily="34" charset="0"/>
                <a:cs typeface="Arial" panose="020B0604020202020204" pitchFamily="34" charset="0"/>
              </a:rPr>
              <a:t>береді</a:t>
            </a:r>
            <a:r>
              <a:rPr lang="ru-RU" dirty="0">
                <a:latin typeface="Arial" panose="020B0604020202020204" pitchFamily="34" charset="0"/>
                <a:cs typeface="Arial" panose="020B0604020202020204" pitchFamily="34" charset="0"/>
              </a:rPr>
              <a:t>, тез </a:t>
            </a:r>
            <a:r>
              <a:rPr lang="ru-RU" dirty="0" err="1">
                <a:latin typeface="Arial" panose="020B0604020202020204" pitchFamily="34" charset="0"/>
                <a:cs typeface="Arial" panose="020B0604020202020204" pitchFamily="34" charset="0"/>
              </a:rPr>
              <a:t>шаршайды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лезде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қозғыш</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эмоцияшыл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әсершіл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Олардың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мінез</a:t>
            </a:r>
            <a:r>
              <a:rPr lang="en-GB" dirty="0">
                <a:latin typeface="Arial" panose="020B0604020202020204" pitchFamily="34" charset="0"/>
                <a:cs typeface="Arial" panose="020B0604020202020204" pitchFamily="34" charset="0"/>
              </a:rPr>
              <a:t>-</a:t>
            </a:r>
            <a:r>
              <a:rPr lang="kk-KZ" dirty="0">
                <a:latin typeface="Arial" panose="020B0604020202020204" pitchFamily="34" charset="0"/>
                <a:cs typeface="Arial" panose="020B0604020202020204" pitchFamily="34" charset="0"/>
              </a:rPr>
              <a:t>құлқы сылбырлығымен, ұқыпсыздығымен, тәртіпсіздігімен ерекшеленеді.</a:t>
            </a:r>
          </a:p>
          <a:p>
            <a:pPr indent="182880" algn="l"/>
            <a:r>
              <a:rPr lang="kk-KZ" dirty="0">
                <a:latin typeface="Arial" panose="020B0604020202020204" pitchFamily="34" charset="0"/>
                <a:cs typeface="Arial" panose="020B0604020202020204" pitchFamily="34" charset="0"/>
              </a:rPr>
              <a:t>Не болып жатыр, не істеу керек және менің ата</a:t>
            </a:r>
            <a:r>
              <a:rPr lang="en-GB" dirty="0">
                <a:latin typeface="Arial" panose="020B0604020202020204" pitchFamily="34" charset="0"/>
                <a:cs typeface="Arial" panose="020B0604020202020204" pitchFamily="34" charset="0"/>
              </a:rPr>
              <a:t>-</a:t>
            </a:r>
            <a:r>
              <a:rPr lang="kk-KZ" dirty="0">
                <a:latin typeface="Arial" panose="020B0604020202020204" pitchFamily="34" charset="0"/>
                <a:cs typeface="Arial" panose="020B0604020202020204" pitchFamily="34" charset="0"/>
              </a:rPr>
              <a:t>ана ретіндегі рөлім қандай </a:t>
            </a:r>
            <a:r>
              <a:rPr lang="en-GB" dirty="0">
                <a:latin typeface="Arial" panose="020B0604020202020204" pitchFamily="34" charset="0"/>
                <a:cs typeface="Arial" panose="020B0604020202020204" pitchFamily="34" charset="0"/>
              </a:rPr>
              <a:t>–</a:t>
            </a:r>
            <a:r>
              <a:rPr lang="kk-KZ" dirty="0">
                <a:latin typeface="Arial" panose="020B0604020202020204" pitchFamily="34" charset="0"/>
                <a:cs typeface="Arial" panose="020B0604020202020204" pitchFamily="34" charset="0"/>
              </a:rPr>
              <a:t> бүгінгі кездесуде анықтаймыз.</a:t>
            </a:r>
            <a:endParaRPr lang="ru-RU" dirty="0">
              <a:latin typeface="Arial" panose="020B0604020202020204" pitchFamily="34" charset="0"/>
              <a:cs typeface="Arial" panose="020B0604020202020204" pitchFamily="34" charset="0"/>
            </a:endParaRPr>
          </a:p>
          <a:p>
            <a:pPr indent="182880" algn="l"/>
            <a:endParaRPr lang="ru-RU"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0"/>
          </p:nvPr>
        </p:nvSpPr>
        <p:spPr/>
        <p:txBody>
          <a:bodyPr/>
          <a:lstStyle/>
          <a:p>
            <a:fld id="{C9FCF9B8-F75E-49DC-9DDF-D9FA28FD62AC}" type="slidenum">
              <a:rPr lang="ru-RU" smtClean="0"/>
              <a:t>2</a:t>
            </a:fld>
            <a:endParaRPr lang="ru-RU"/>
          </a:p>
        </p:txBody>
      </p:sp>
    </p:spTree>
    <p:extLst>
      <p:ext uri="{BB962C8B-B14F-4D97-AF65-F5344CB8AC3E}">
        <p14:creationId xmlns:p14="http://schemas.microsoft.com/office/powerpoint/2010/main" val="1032160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lgn="l"/>
            <a:endParaRPr lang="ru-RU" sz="1200" b="0" i="0" kern="1200" baseline="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C9FCF9B8-F75E-49DC-9DDF-D9FA28FD62AC}" type="slidenum">
              <a:rPr lang="ru-RU" smtClean="0"/>
              <a:t>3</a:t>
            </a:fld>
            <a:endParaRPr lang="ru-RU"/>
          </a:p>
        </p:txBody>
      </p:sp>
    </p:spTree>
    <p:extLst>
      <p:ext uri="{BB962C8B-B14F-4D97-AF65-F5344CB8AC3E}">
        <p14:creationId xmlns:p14="http://schemas.microsoft.com/office/powerpoint/2010/main" val="773852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182880" algn="l" defTabSz="914400" rtl="0" eaLnBrk="1" fontAlgn="auto" latinLnBrk="0" hangingPunct="1">
              <a:lnSpc>
                <a:spcPct val="100000"/>
              </a:lnSpc>
              <a:spcBef>
                <a:spcPts val="0"/>
              </a:spcBef>
              <a:spcAft>
                <a:spcPts val="0"/>
              </a:spcAft>
              <a:buClrTx/>
              <a:buSzTx/>
              <a:buFontTx/>
              <a:buNone/>
              <a:tabLst/>
              <a:defRPr/>
            </a:pPr>
            <a:endParaRPr lang="ru-RU" sz="1200" b="0" kern="1200" baseline="0" dirty="0">
              <a:solidFill>
                <a:srgbClr val="FF0000"/>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C9FCF9B8-F75E-49DC-9DDF-D9FA28FD62AC}" type="slidenum">
              <a:rPr lang="ru-RU" smtClean="0"/>
              <a:t>4</a:t>
            </a:fld>
            <a:endParaRPr lang="ru-RU"/>
          </a:p>
        </p:txBody>
      </p:sp>
    </p:spTree>
    <p:extLst>
      <p:ext uri="{BB962C8B-B14F-4D97-AF65-F5344CB8AC3E}">
        <p14:creationId xmlns:p14="http://schemas.microsoft.com/office/powerpoint/2010/main" val="101011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182880" algn="l" defTabSz="914400" rtl="0" eaLnBrk="1" fontAlgn="auto" latinLnBrk="0" hangingPunct="1">
              <a:lnSpc>
                <a:spcPct val="100000"/>
              </a:lnSpc>
              <a:spcBef>
                <a:spcPts val="0"/>
              </a:spcBef>
              <a:spcAft>
                <a:spcPts val="0"/>
              </a:spcAft>
              <a:buClrTx/>
              <a:buSzTx/>
              <a:buFontTx/>
              <a:buNone/>
              <a:tabLst/>
              <a:defRPr/>
            </a:pPr>
            <a:r>
              <a:rPr lang="ru-RU" sz="1200" kern="1200" dirty="0">
                <a:solidFill>
                  <a:schemeClr val="tx1"/>
                </a:solidFill>
                <a:effectLst/>
                <a:latin typeface="+mn-lt"/>
                <a:ea typeface="+mn-ea"/>
                <a:cs typeface="+mn-cs"/>
              </a:rPr>
              <a:t>Бала </a:t>
            </a:r>
            <a:r>
              <a:rPr lang="ru-RU" sz="1200" kern="1200" dirty="0" err="1">
                <a:solidFill>
                  <a:schemeClr val="tx1"/>
                </a:solidFill>
                <a:effectLst/>
                <a:latin typeface="+mn-lt"/>
                <a:ea typeface="+mn-ea"/>
                <a:cs typeface="+mn-cs"/>
              </a:rPr>
              <a:t>мектепке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бірден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бейімделе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кетпейді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Бұл</a:t>
            </a:r>
            <a:r>
              <a:rPr lang="ru-RU"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t>
            </a:r>
            <a:r>
              <a:rPr lang="kk-KZ" sz="1200" kern="1200" dirty="0">
                <a:solidFill>
                  <a:schemeClr val="tx1"/>
                </a:solidFill>
                <a:effectLst/>
                <a:latin typeface="+mn-lt"/>
                <a:ea typeface="+mn-ea"/>
                <a:cs typeface="+mn-cs"/>
              </a:rPr>
              <a:t> баланың өзіндік ерекшеліктерімен, оның мектепке дайындық деңгейімен, сонымен бірге, әлеуметтік дағдыларының даму дәрежесімен байланысты ұзақ үдеріс.</a:t>
            </a:r>
          </a:p>
          <a:p>
            <a:pPr marL="0" marR="0" indent="182880" algn="l" defTabSz="914400" rtl="0" eaLnBrk="1" fontAlgn="auto" latinLnBrk="0" hangingPunct="1">
              <a:lnSpc>
                <a:spcPct val="100000"/>
              </a:lnSpc>
              <a:spcBef>
                <a:spcPts val="0"/>
              </a:spcBef>
              <a:spcAft>
                <a:spcPts val="0"/>
              </a:spcAft>
              <a:buClrTx/>
              <a:buSzTx/>
              <a:buFontTx/>
              <a:buNone/>
              <a:tabLst/>
              <a:defRPr/>
            </a:pPr>
            <a:r>
              <a:rPr lang="ru-RU" sz="1200" kern="1200" dirty="0" err="1">
                <a:solidFill>
                  <a:schemeClr val="tx1"/>
                </a:solidFill>
                <a:effectLst/>
                <a:latin typeface="+mn-lt"/>
                <a:ea typeface="+mn-ea"/>
                <a:cs typeface="+mn-cs"/>
              </a:rPr>
              <a:t>Мысалы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балаларда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төлқұжаттық</a:t>
            </a:r>
            <a:r>
              <a:rPr lang="ru-RU" sz="1200" kern="1200" dirty="0">
                <a:solidFill>
                  <a:schemeClr val="tx1"/>
                </a:solidFill>
                <a:effectLst/>
                <a:latin typeface="+mn-lt"/>
                <a:ea typeface="+mn-ea"/>
                <a:cs typeface="+mn-cs"/>
              </a:rPr>
              <a:t> және </a:t>
            </a:r>
            <a:r>
              <a:rPr lang="ru-RU" sz="1200" kern="1200" dirty="0" err="1">
                <a:solidFill>
                  <a:schemeClr val="tx1"/>
                </a:solidFill>
                <a:effectLst/>
                <a:latin typeface="+mn-lt"/>
                <a:ea typeface="+mn-ea"/>
                <a:cs typeface="+mn-cs"/>
              </a:rPr>
              <a:t>физиологиялық</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дамуда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көптеген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айырмашылықтар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байқалуы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мүмкін</a:t>
            </a:r>
            <a:r>
              <a:rPr lang="ru-RU" sz="1200" kern="1200" dirty="0">
                <a:solidFill>
                  <a:schemeClr val="tx1"/>
                </a:solidFill>
                <a:effectLst/>
                <a:latin typeface="+mn-lt"/>
                <a:ea typeface="+mn-ea"/>
                <a:cs typeface="+mn-cs"/>
              </a:rPr>
              <a:t>: </a:t>
            </a:r>
            <a:endParaRPr lang="kk-KZ" sz="1200" kern="1200" dirty="0">
              <a:solidFill>
                <a:schemeClr val="tx1"/>
              </a:solidFill>
              <a:effectLst/>
              <a:latin typeface="+mn-lt"/>
              <a:ea typeface="+mn-ea"/>
              <a:cs typeface="+mn-cs"/>
            </a:endParaRPr>
          </a:p>
          <a:p>
            <a:pPr marL="0" marR="0" indent="182880" algn="l" defTabSz="914400" rtl="0" eaLnBrk="1" fontAlgn="auto" latinLnBrk="0" hangingPunct="1">
              <a:lnSpc>
                <a:spcPct val="100000"/>
              </a:lnSpc>
              <a:spcBef>
                <a:spcPts val="0"/>
              </a:spcBef>
              <a:spcAft>
                <a:spcPts val="0"/>
              </a:spcAft>
              <a:buClrTx/>
              <a:buSzTx/>
              <a:buFontTx/>
              <a:buNone/>
              <a:tabLst/>
              <a:defRPr/>
            </a:pPr>
            <a:r>
              <a:rPr lang="ru-RU" sz="1200" kern="1200" dirty="0" err="1">
                <a:solidFill>
                  <a:schemeClr val="tx1"/>
                </a:solidFill>
                <a:effectLst/>
                <a:latin typeface="+mn-lt"/>
                <a:ea typeface="+mn-ea"/>
                <a:cs typeface="+mn-cs"/>
              </a:rPr>
              <a:t>Мысалы</a:t>
            </a:r>
            <a:r>
              <a:rPr lang="ru-RU" sz="1200" kern="1200" dirty="0">
                <a:solidFill>
                  <a:schemeClr val="tx1"/>
                </a:solidFill>
                <a:effectLst/>
                <a:latin typeface="+mn-lt"/>
                <a:ea typeface="+mn-ea"/>
                <a:cs typeface="+mn-cs"/>
              </a:rPr>
              <a:t>, бала </a:t>
            </a:r>
            <a:r>
              <a:rPr lang="en-GB" sz="1200" kern="1200" dirty="0">
                <a:solidFill>
                  <a:schemeClr val="tx1"/>
                </a:solidFill>
                <a:effectLst/>
                <a:latin typeface="+mn-lt"/>
                <a:ea typeface="+mn-ea"/>
                <a:cs typeface="+mn-cs"/>
              </a:rPr>
              <a:t>6</a:t>
            </a:r>
            <a:r>
              <a:rPr lang="kk-KZ" sz="1200" kern="1200" dirty="0">
                <a:solidFill>
                  <a:schemeClr val="tx1"/>
                </a:solidFill>
                <a:effectLst/>
                <a:latin typeface="+mn-lt"/>
                <a:ea typeface="+mn-ea"/>
                <a:cs typeface="+mn-cs"/>
              </a:rPr>
              <a:t> жаста және төлқұжаттық мәліметтер бойынша ол мектепке бара алады және баруы тиіс. Алайда, оның физикалық даму деңгейі төлқұжаттық жасына сай болмауы да мүмкін. </a:t>
            </a:r>
            <a:endParaRPr lang="ru-RU" sz="1200" kern="1200" dirty="0">
              <a:solidFill>
                <a:schemeClr val="tx1"/>
              </a:solidFill>
              <a:effectLst/>
              <a:latin typeface="+mn-lt"/>
              <a:ea typeface="+mn-ea"/>
              <a:cs typeface="+mn-cs"/>
            </a:endParaRPr>
          </a:p>
          <a:p>
            <a:pPr marL="0" marR="0" indent="182880" algn="l" defTabSz="914400" rtl="0" eaLnBrk="1" fontAlgn="auto" latinLnBrk="0" hangingPunct="1">
              <a:lnSpc>
                <a:spcPct val="100000"/>
              </a:lnSpc>
              <a:spcBef>
                <a:spcPts val="0"/>
              </a:spcBef>
              <a:spcAft>
                <a:spcPts val="0"/>
              </a:spcAft>
              <a:buClrTx/>
              <a:buSzTx/>
              <a:buFontTx/>
              <a:buNone/>
              <a:tabLst/>
              <a:defRPr/>
            </a:pPr>
            <a:r>
              <a:rPr lang="ru-RU" sz="1200" kern="1200" baseline="0" dirty="0" err="1">
                <a:solidFill>
                  <a:schemeClr val="tx1"/>
                </a:solidFill>
                <a:effectLst/>
                <a:latin typeface="+mn-lt"/>
                <a:ea typeface="+mn-ea"/>
                <a:cs typeface="+mn-cs"/>
              </a:rPr>
              <a:t>Әлбетте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мектепке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дайын</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болмау</a:t>
            </a:r>
            <a:r>
              <a:rPr lang="ru-RU" sz="1200" kern="1200" baseline="0" dirty="0">
                <a:solidFill>
                  <a:schemeClr val="tx1"/>
                </a:solidFill>
                <a:effectLst/>
                <a:latin typeface="+mn-lt"/>
                <a:ea typeface="+mn-ea"/>
                <a:cs typeface="+mn-cs"/>
              </a:rPr>
              <a:t> да </a:t>
            </a:r>
            <a:r>
              <a:rPr lang="ru-RU" sz="1200" kern="1200" baseline="0" dirty="0" err="1">
                <a:solidFill>
                  <a:schemeClr val="tx1"/>
                </a:solidFill>
                <a:effectLst/>
                <a:latin typeface="+mn-lt"/>
                <a:ea typeface="+mn-ea"/>
                <a:cs typeface="+mn-cs"/>
              </a:rPr>
              <a:t>қиындық</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тудырады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ұсақ</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моториканың</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есте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сақтау</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ойлау</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ерік</a:t>
            </a:r>
            <a:r>
              <a:rPr lang="en-GB" sz="1200" kern="1200" baseline="0" dirty="0">
                <a:solidFill>
                  <a:schemeClr val="tx1"/>
                </a:solidFill>
                <a:effectLst/>
                <a:latin typeface="+mn-lt"/>
                <a:ea typeface="+mn-ea"/>
                <a:cs typeface="+mn-cs"/>
              </a:rPr>
              <a:t>-</a:t>
            </a:r>
            <a:r>
              <a:rPr lang="kk-KZ" sz="1200" kern="1200" baseline="0" dirty="0">
                <a:solidFill>
                  <a:schemeClr val="tx1"/>
                </a:solidFill>
                <a:effectLst/>
                <a:latin typeface="+mn-lt"/>
                <a:ea typeface="+mn-ea"/>
                <a:cs typeface="+mn-cs"/>
              </a:rPr>
              <a:t>жігер үдерістерінің, оқу, санау, сурет салу машықтарының, т.б.</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қалыптаспағандығы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Бұл</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ширығу</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қажу</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тудыра</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алады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оқуға</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деген</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ынтаның</a:t>
            </a:r>
            <a:r>
              <a:rPr lang="ru-RU" sz="1200" kern="1200" baseline="0" dirty="0">
                <a:solidFill>
                  <a:schemeClr val="tx1"/>
                </a:solidFill>
                <a:effectLst/>
                <a:latin typeface="+mn-lt"/>
                <a:ea typeface="+mn-ea"/>
                <a:cs typeface="+mn-cs"/>
              </a:rPr>
              <a:t> және </a:t>
            </a:r>
            <a:r>
              <a:rPr lang="ru-RU" sz="1200" kern="1200" baseline="0" dirty="0" err="1">
                <a:solidFill>
                  <a:schemeClr val="tx1"/>
                </a:solidFill>
                <a:effectLst/>
                <a:latin typeface="+mn-lt"/>
                <a:ea typeface="+mn-ea"/>
                <a:cs typeface="+mn-cs"/>
              </a:rPr>
              <a:t>оқу</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ұлгерімінің</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төмендеуіне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алып</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келе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алады</a:t>
            </a:r>
            <a:r>
              <a:rPr lang="ru-RU" sz="1200" kern="1200" baseline="0" dirty="0">
                <a:solidFill>
                  <a:schemeClr val="tx1"/>
                </a:solidFill>
                <a:effectLst/>
                <a:latin typeface="+mn-lt"/>
                <a:ea typeface="+mn-ea"/>
                <a:cs typeface="+mn-cs"/>
              </a:rPr>
              <a:t>. Бала </a:t>
            </a:r>
            <a:r>
              <a:rPr lang="ru-RU" sz="1200" kern="1200" baseline="0" dirty="0" err="1">
                <a:solidFill>
                  <a:schemeClr val="tx1"/>
                </a:solidFill>
                <a:effectLst/>
                <a:latin typeface="+mn-lt"/>
                <a:ea typeface="+mn-ea"/>
                <a:cs typeface="+mn-cs"/>
              </a:rPr>
              <a:t>жылаңқы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тұйық</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қыңыр</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болуы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айла</a:t>
            </a:r>
            <a:r>
              <a:rPr lang="en-GB" sz="1200" kern="1200" baseline="0" dirty="0">
                <a:solidFill>
                  <a:schemeClr val="tx1"/>
                </a:solidFill>
                <a:effectLst/>
                <a:latin typeface="+mn-lt"/>
                <a:ea typeface="+mn-ea"/>
                <a:cs typeface="+mn-cs"/>
              </a:rPr>
              <a:t>-</a:t>
            </a:r>
            <a:r>
              <a:rPr lang="kk-KZ" sz="1200" kern="1200" baseline="0" dirty="0">
                <a:solidFill>
                  <a:schemeClr val="tx1"/>
                </a:solidFill>
                <a:effectLst/>
                <a:latin typeface="+mn-lt"/>
                <a:ea typeface="+mn-ea"/>
                <a:cs typeface="+mn-cs"/>
              </a:rPr>
              <a:t>шарғы қолдануы, үй тапсырмасын орындаудан жалтаруы мүмкін.</a:t>
            </a:r>
            <a:endParaRPr lang="ru-RU" sz="1200" kern="1200" baseline="0" dirty="0">
              <a:solidFill>
                <a:schemeClr val="tx1"/>
              </a:solidFill>
              <a:effectLst/>
              <a:latin typeface="+mn-lt"/>
              <a:ea typeface="+mn-ea"/>
              <a:cs typeface="+mn-cs"/>
            </a:endParaRPr>
          </a:p>
          <a:p>
            <a:pPr marL="0" marR="0" lvl="0" indent="182880" algn="l" defTabSz="914400" rtl="0" eaLnBrk="1" fontAlgn="auto" latinLnBrk="0" hangingPunct="1">
              <a:lnSpc>
                <a:spcPct val="100000"/>
              </a:lnSpc>
              <a:spcBef>
                <a:spcPts val="0"/>
              </a:spcBef>
              <a:spcAft>
                <a:spcPts val="0"/>
              </a:spcAft>
              <a:buClrTx/>
              <a:buSzTx/>
              <a:buFontTx/>
              <a:buNone/>
              <a:tabLst/>
              <a:defRPr/>
            </a:pPr>
            <a:r>
              <a:rPr lang="ru-RU" sz="1200" b="0" i="0" kern="1200" baseline="0" dirty="0" err="1">
                <a:solidFill>
                  <a:schemeClr val="tx1"/>
                </a:solidFill>
                <a:effectLst/>
                <a:latin typeface="+mn-lt"/>
                <a:ea typeface="+mn-ea"/>
                <a:cs typeface="+mn-cs"/>
              </a:rPr>
              <a:t>Әлеуметтік</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дағдылардың</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қалыптасу</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деңгейі</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өте</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үлкен</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әсер</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тигізеді</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Біз</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олардың</a:t>
            </a:r>
            <a:r>
              <a:rPr lang="ru-RU" sz="1200" b="0" i="0" kern="1200" baseline="0" dirty="0">
                <a:solidFill>
                  <a:schemeClr val="tx1"/>
                </a:solidFill>
                <a:effectLst/>
                <a:latin typeface="+mn-lt"/>
                <a:ea typeface="+mn-ea"/>
                <a:cs typeface="+mn-cs"/>
              </a:rPr>
              <a:t> осы </a:t>
            </a:r>
            <a:r>
              <a:rPr lang="ru-RU" sz="1200" b="0" i="0" kern="1200" baseline="0" dirty="0" err="1">
                <a:solidFill>
                  <a:schemeClr val="tx1"/>
                </a:solidFill>
                <a:effectLst/>
                <a:latin typeface="+mn-lt"/>
                <a:ea typeface="+mn-ea"/>
                <a:cs typeface="+mn-cs"/>
              </a:rPr>
              <a:t>жаста</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қаншалықты</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маңызды</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екенін</a:t>
            </a:r>
            <a:r>
              <a:rPr lang="ru-RU" sz="1200" b="0" i="0" kern="1200" baseline="0" dirty="0">
                <a:solidFill>
                  <a:schemeClr val="tx1"/>
                </a:solidFill>
                <a:effectLst/>
                <a:latin typeface="+mn-lt"/>
                <a:ea typeface="+mn-ea"/>
                <a:cs typeface="+mn-cs"/>
              </a:rPr>
              <a:t> және </a:t>
            </a:r>
            <a:r>
              <a:rPr lang="ru-RU" sz="1200" b="0" i="0" kern="1200" baseline="0" dirty="0" err="1">
                <a:solidFill>
                  <a:schemeClr val="tx1"/>
                </a:solidFill>
                <a:effectLst/>
                <a:latin typeface="+mn-lt"/>
                <a:ea typeface="+mn-ea"/>
                <a:cs typeface="+mn-cs"/>
              </a:rPr>
              <a:t>баланың</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болашағы</a:t>
            </a:r>
            <a:r>
              <a:rPr lang="ru-RU" sz="1200" b="0" i="0" kern="1200" baseline="0" dirty="0">
                <a:solidFill>
                  <a:schemeClr val="tx1"/>
                </a:solidFill>
                <a:effectLst/>
                <a:latin typeface="+mn-lt"/>
                <a:ea typeface="+mn-ea"/>
                <a:cs typeface="+mn-cs"/>
              </a:rPr>
              <a:t> мен </a:t>
            </a:r>
            <a:r>
              <a:rPr lang="ru-RU" sz="1200" b="0" i="0" kern="1200" baseline="0" dirty="0" err="1">
                <a:solidFill>
                  <a:schemeClr val="tx1"/>
                </a:solidFill>
                <a:effectLst/>
                <a:latin typeface="+mn-lt"/>
                <a:ea typeface="+mn-ea"/>
                <a:cs typeface="+mn-cs"/>
              </a:rPr>
              <a:t>мектептегі</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үлгеріміне</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айтарлықтай</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ықпал</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ете</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алатыны</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туралы</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айттық</a:t>
            </a:r>
            <a:r>
              <a:rPr lang="ru-RU" sz="1200" b="0" i="0" kern="1200" baseline="0" dirty="0">
                <a:solidFill>
                  <a:schemeClr val="tx1"/>
                </a:solidFill>
                <a:effectLst/>
                <a:latin typeface="+mn-lt"/>
                <a:ea typeface="+mn-ea"/>
                <a:cs typeface="+mn-cs"/>
              </a:rPr>
              <a:t>.</a:t>
            </a:r>
          </a:p>
          <a:p>
            <a:pPr marL="0" marR="0" lvl="0" indent="182880" algn="l" defTabSz="914400" rtl="0" eaLnBrk="1" fontAlgn="auto" latinLnBrk="0" hangingPunct="1">
              <a:lnSpc>
                <a:spcPct val="100000"/>
              </a:lnSpc>
              <a:spcBef>
                <a:spcPts val="0"/>
              </a:spcBef>
              <a:spcAft>
                <a:spcPts val="0"/>
              </a:spcAft>
              <a:buClrTx/>
              <a:buSzTx/>
              <a:buFontTx/>
              <a:buNone/>
              <a:tabLst/>
              <a:defRPr/>
            </a:pPr>
            <a:r>
              <a:rPr lang="ru-RU" sz="1200" b="0" i="0" kern="1200" baseline="0" dirty="0" err="1">
                <a:solidFill>
                  <a:schemeClr val="tx1"/>
                </a:solidFill>
                <a:effectLst/>
                <a:latin typeface="+mn-lt"/>
                <a:ea typeface="+mn-ea"/>
                <a:cs typeface="+mn-cs"/>
              </a:rPr>
              <a:t>Бейімделуге</a:t>
            </a:r>
            <a:r>
              <a:rPr lang="ru-RU" sz="1200" b="0" i="0" kern="1200" baseline="0" dirty="0">
                <a:solidFill>
                  <a:schemeClr val="tx1"/>
                </a:solidFill>
                <a:effectLst/>
                <a:latin typeface="+mn-lt"/>
                <a:ea typeface="+mn-ea"/>
                <a:cs typeface="+mn-cs"/>
              </a:rPr>
              <a:t> </a:t>
            </a:r>
            <a:r>
              <a:rPr lang="ru-RU" sz="1200" b="0" i="0" kern="1200" baseline="0" dirty="0" err="1">
                <a:solidFill>
                  <a:schemeClr val="tx1"/>
                </a:solidFill>
                <a:effectLst/>
                <a:latin typeface="+mn-lt"/>
                <a:ea typeface="+mn-ea"/>
                <a:cs typeface="+mn-cs"/>
              </a:rPr>
              <a:t>ата</a:t>
            </a:r>
            <a:r>
              <a:rPr lang="en-GB" sz="1200" b="0" i="0" kern="1200" baseline="0" dirty="0">
                <a:solidFill>
                  <a:schemeClr val="tx1"/>
                </a:solidFill>
                <a:effectLst/>
                <a:latin typeface="+mn-lt"/>
                <a:ea typeface="+mn-ea"/>
                <a:cs typeface="+mn-cs"/>
              </a:rPr>
              <a:t>-</a:t>
            </a:r>
            <a:r>
              <a:rPr lang="kk-KZ" sz="1200" b="0" i="0" kern="1200" baseline="0" dirty="0">
                <a:solidFill>
                  <a:schemeClr val="tx1"/>
                </a:solidFill>
                <a:effectLst/>
                <a:latin typeface="+mn-lt"/>
                <a:ea typeface="+mn-ea"/>
                <a:cs typeface="+mn-cs"/>
              </a:rPr>
              <a:t>ананың көзқарасы ерекше әсер етеді: ата</a:t>
            </a:r>
            <a:r>
              <a:rPr lang="en-GB" sz="1200" b="0" i="0" kern="1200" baseline="0" dirty="0">
                <a:solidFill>
                  <a:schemeClr val="tx1"/>
                </a:solidFill>
                <a:effectLst/>
                <a:latin typeface="+mn-lt"/>
                <a:ea typeface="+mn-ea"/>
                <a:cs typeface="+mn-cs"/>
              </a:rPr>
              <a:t>-</a:t>
            </a:r>
            <a:r>
              <a:rPr lang="kk-KZ" sz="1200" b="0" i="0" kern="1200" baseline="0" dirty="0">
                <a:solidFill>
                  <a:schemeClr val="tx1"/>
                </a:solidFill>
                <a:effectLst/>
                <a:latin typeface="+mn-lt"/>
                <a:ea typeface="+mn-ea"/>
                <a:cs typeface="+mn-cs"/>
              </a:rPr>
              <a:t>ананың баласына САПАЛЫ уақыт бөле алуы, баласымен бірге уақыт өткізуі, оның мүдделереін есепке алуы, махаббат пен құрмет көрсетуі, қолдау мен көмек беруі, ақпаратпен және тәжірибесімен бөлісуі.  Егер баламен қарым</a:t>
            </a:r>
            <a:r>
              <a:rPr lang="en-GB" sz="1200" b="0" i="0" kern="1200" baseline="0" dirty="0">
                <a:solidFill>
                  <a:schemeClr val="tx1"/>
                </a:solidFill>
                <a:effectLst/>
                <a:latin typeface="+mn-lt"/>
                <a:ea typeface="+mn-ea"/>
                <a:cs typeface="+mn-cs"/>
              </a:rPr>
              <a:t>-</a:t>
            </a:r>
            <a:r>
              <a:rPr lang="kk-KZ" sz="1200" b="0" i="0" kern="1200" baseline="0" dirty="0">
                <a:solidFill>
                  <a:schemeClr val="tx1"/>
                </a:solidFill>
                <a:effectLst/>
                <a:latin typeface="+mn-lt"/>
                <a:ea typeface="+mn-ea"/>
                <a:cs typeface="+mn-cs"/>
              </a:rPr>
              <a:t>қатынаста эмоциялық байланыстар болмаса, бала сізді қынжылтады және масыл болады, бұл бала үшін одан да көп қиындықтар тудырады және жағдайды ушықтырады. Егер қиын болып жатса, мектеп психологына немесе психологиялық көмек сайтына кіріңіздер: </a:t>
            </a:r>
            <a:r>
              <a:rPr lang="en-US" sz="1200" kern="1200" baseline="0" dirty="0">
                <a:solidFill>
                  <a:schemeClr val="tx1"/>
                </a:solidFill>
                <a:effectLst/>
                <a:latin typeface="+mn-lt"/>
                <a:ea typeface="+mn-ea"/>
                <a:cs typeface="+mn-cs"/>
              </a:rPr>
              <a:t>covid-19.mentalcenter.kz</a:t>
            </a:r>
            <a:endParaRPr lang="ru-RU" sz="1200" kern="1200" baseline="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C9FCF9B8-F75E-49DC-9DDF-D9FA28FD62AC}" type="slidenum">
              <a:rPr lang="ru-RU" smtClean="0"/>
              <a:t>5</a:t>
            </a:fld>
            <a:endParaRPr lang="ru-RU"/>
          </a:p>
        </p:txBody>
      </p:sp>
    </p:spTree>
    <p:extLst>
      <p:ext uri="{BB962C8B-B14F-4D97-AF65-F5344CB8AC3E}">
        <p14:creationId xmlns:p14="http://schemas.microsoft.com/office/powerpoint/2010/main" val="274194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dirty="0" err="1"/>
              <a:t>Мектепке</a:t>
            </a:r>
            <a:r>
              <a:rPr lang="ru-RU" dirty="0"/>
              <a:t> </a:t>
            </a:r>
            <a:r>
              <a:rPr lang="ru-RU" dirty="0" err="1"/>
              <a:t>бейімделу</a:t>
            </a:r>
            <a:r>
              <a:rPr lang="ru-RU" dirty="0"/>
              <a:t> </a:t>
            </a:r>
            <a:r>
              <a:rPr lang="ru-RU" dirty="0" err="1"/>
              <a:t>барлық</a:t>
            </a:r>
            <a:r>
              <a:rPr lang="ru-RU" dirty="0"/>
              <a:t> </a:t>
            </a:r>
            <a:r>
              <a:rPr lang="ru-RU" dirty="0" err="1"/>
              <a:t>жүйелердің</a:t>
            </a:r>
            <a:r>
              <a:rPr lang="ru-RU" dirty="0"/>
              <a:t> </a:t>
            </a:r>
            <a:r>
              <a:rPr lang="ru-RU" dirty="0" err="1"/>
              <a:t>айтарлықтай</a:t>
            </a:r>
            <a:r>
              <a:rPr lang="ru-RU" dirty="0"/>
              <a:t> </a:t>
            </a:r>
            <a:r>
              <a:rPr lang="ru-RU" dirty="0" err="1"/>
              <a:t>ширығуымен</a:t>
            </a:r>
            <a:r>
              <a:rPr lang="ru-RU" dirty="0"/>
              <a:t> </a:t>
            </a:r>
            <a:r>
              <a:rPr lang="ru-RU" dirty="0" err="1"/>
              <a:t>байланысты</a:t>
            </a:r>
            <a:r>
              <a:rPr lang="ru-RU" dirty="0"/>
              <a:t>. </a:t>
            </a:r>
            <a:r>
              <a:rPr lang="ru-RU" dirty="0" err="1"/>
              <a:t>Мысалы</a:t>
            </a:r>
            <a:r>
              <a:rPr lang="ru-RU" dirty="0"/>
              <a:t>, </a:t>
            </a:r>
            <a:r>
              <a:rPr lang="ru-RU" dirty="0" err="1"/>
              <a:t>жүрек</a:t>
            </a:r>
            <a:r>
              <a:rPr lang="en-GB" dirty="0"/>
              <a:t>-</a:t>
            </a:r>
            <a:r>
              <a:rPr lang="kk-KZ" dirty="0"/>
              <a:t>қан тамырларыжәне бұлшық ет жүйелері баланың белсенділігі төмендеуіне байланысты өзгеріске ұшырайды (бала енді көп уақытын сабырлы күйде өткізуі, бір орында отыруы тиіс). Жасушаларда және тіндерде оттегі азая түседі, сондықтан, танымдық функциялар (зейін қою, есте сақтау, ойлау, т.б.) нашарлауына, шаршауға апаруы мүмкін. </a:t>
            </a:r>
            <a:endParaRPr lang="ru-RU" dirty="0"/>
          </a:p>
          <a:p>
            <a:pPr indent="182880"/>
            <a:r>
              <a:rPr lang="ru-RU" dirty="0" err="1"/>
              <a:t>Иммундық</a:t>
            </a:r>
            <a:r>
              <a:rPr lang="ru-RU" dirty="0"/>
              <a:t> </a:t>
            </a:r>
            <a:r>
              <a:rPr lang="ru-RU" dirty="0" err="1"/>
              <a:t>жүйе</a:t>
            </a:r>
            <a:r>
              <a:rPr lang="ru-RU" dirty="0"/>
              <a:t> </a:t>
            </a:r>
            <a:r>
              <a:rPr lang="ru-RU" dirty="0" err="1"/>
              <a:t>жаңа</a:t>
            </a:r>
            <a:r>
              <a:rPr lang="ru-RU" dirty="0"/>
              <a:t> </a:t>
            </a:r>
            <a:r>
              <a:rPr lang="ru-RU" dirty="0" err="1"/>
              <a:t>ортаға</a:t>
            </a:r>
            <a:r>
              <a:rPr lang="ru-RU" dirty="0"/>
              <a:t> </a:t>
            </a:r>
            <a:r>
              <a:rPr lang="ru-RU" dirty="0" err="1"/>
              <a:t>түсуге</a:t>
            </a:r>
            <a:r>
              <a:rPr lang="ru-RU" dirty="0"/>
              <a:t> </a:t>
            </a:r>
            <a:r>
              <a:rPr lang="ru-RU" dirty="0" err="1"/>
              <a:t>байланысты</a:t>
            </a:r>
            <a:r>
              <a:rPr lang="ru-RU" dirty="0"/>
              <a:t> және </a:t>
            </a:r>
            <a:r>
              <a:rPr lang="ru-RU" dirty="0" err="1"/>
              <a:t>жаңа</a:t>
            </a:r>
            <a:r>
              <a:rPr lang="ru-RU" dirty="0"/>
              <a:t> </a:t>
            </a:r>
            <a:r>
              <a:rPr lang="ru-RU" dirty="0" err="1"/>
              <a:t>бөтен</a:t>
            </a:r>
            <a:r>
              <a:rPr lang="ru-RU" dirty="0"/>
              <a:t> </a:t>
            </a:r>
            <a:r>
              <a:rPr lang="ru-RU" dirty="0" err="1"/>
              <a:t>микроағзаларға</a:t>
            </a:r>
            <a:r>
              <a:rPr lang="ru-RU" dirty="0"/>
              <a:t> және </a:t>
            </a:r>
            <a:r>
              <a:rPr lang="ru-RU" dirty="0" err="1"/>
              <a:t>басқа</a:t>
            </a:r>
            <a:r>
              <a:rPr lang="ru-RU" dirty="0"/>
              <a:t> </a:t>
            </a:r>
            <a:r>
              <a:rPr lang="ru-RU" dirty="0" err="1"/>
              <a:t>адамдардың</a:t>
            </a:r>
            <a:r>
              <a:rPr lang="ru-RU" dirty="0"/>
              <a:t> </a:t>
            </a:r>
            <a:r>
              <a:rPr lang="ru-RU" dirty="0" err="1"/>
              <a:t>орталарына</a:t>
            </a:r>
            <a:r>
              <a:rPr lang="ru-RU" dirty="0"/>
              <a:t> </a:t>
            </a:r>
            <a:r>
              <a:rPr lang="ru-RU" dirty="0" err="1"/>
              <a:t>түсуге</a:t>
            </a:r>
            <a:r>
              <a:rPr lang="ru-RU" dirty="0"/>
              <a:t> </a:t>
            </a:r>
            <a:r>
              <a:rPr lang="ru-RU" dirty="0" err="1"/>
              <a:t>байланысты</a:t>
            </a:r>
            <a:r>
              <a:rPr lang="ru-RU" dirty="0"/>
              <a:t> </a:t>
            </a:r>
            <a:r>
              <a:rPr lang="ru-RU" dirty="0" err="1"/>
              <a:t>ширыққан</a:t>
            </a:r>
            <a:r>
              <a:rPr lang="ru-RU" dirty="0"/>
              <a:t> </a:t>
            </a:r>
            <a:r>
              <a:rPr lang="ru-RU" dirty="0" err="1"/>
              <a:t>күйде</a:t>
            </a:r>
            <a:r>
              <a:rPr lang="ru-RU" dirty="0"/>
              <a:t> </a:t>
            </a:r>
            <a:r>
              <a:rPr lang="ru-RU" dirty="0" err="1"/>
              <a:t>болады</a:t>
            </a:r>
            <a:r>
              <a:rPr lang="ru-RU" dirty="0"/>
              <a:t>. Орталық және </a:t>
            </a:r>
            <a:r>
              <a:rPr lang="ru-RU" dirty="0" err="1"/>
              <a:t>перифериялық</a:t>
            </a:r>
            <a:r>
              <a:rPr lang="ru-RU" dirty="0"/>
              <a:t> </a:t>
            </a:r>
            <a:r>
              <a:rPr lang="ru-RU" dirty="0" err="1"/>
              <a:t>жүйке</a:t>
            </a:r>
            <a:r>
              <a:rPr lang="ru-RU" dirty="0"/>
              <a:t> </a:t>
            </a:r>
            <a:r>
              <a:rPr lang="ru-RU" dirty="0" err="1"/>
              <a:t>жүйесі</a:t>
            </a:r>
            <a:r>
              <a:rPr lang="ru-RU" dirty="0"/>
              <a:t> </a:t>
            </a:r>
            <a:r>
              <a:rPr lang="ru-RU" dirty="0" err="1"/>
              <a:t>қозу</a:t>
            </a:r>
            <a:r>
              <a:rPr lang="ru-RU" dirty="0"/>
              <a:t> және </a:t>
            </a:r>
            <a:r>
              <a:rPr lang="ru-RU" dirty="0" err="1"/>
              <a:t>тежеу</a:t>
            </a:r>
            <a:r>
              <a:rPr lang="ru-RU" dirty="0"/>
              <a:t> </a:t>
            </a:r>
            <a:r>
              <a:rPr lang="ru-RU" dirty="0" err="1"/>
              <a:t>үдерістерінің</a:t>
            </a:r>
            <a:r>
              <a:rPr lang="ru-RU" dirty="0"/>
              <a:t> </a:t>
            </a:r>
            <a:r>
              <a:rPr lang="ru-RU" dirty="0" err="1"/>
              <a:t>жүруін</a:t>
            </a:r>
            <a:r>
              <a:rPr lang="ru-RU" dirty="0"/>
              <a:t> (</a:t>
            </a:r>
            <a:r>
              <a:rPr lang="ru-RU" dirty="0" err="1"/>
              <a:t>жүгіргіміз</a:t>
            </a:r>
            <a:r>
              <a:rPr lang="ru-RU" dirty="0"/>
              <a:t> </a:t>
            </a:r>
            <a:r>
              <a:rPr lang="ru-RU" dirty="0" err="1"/>
              <a:t>келеді</a:t>
            </a:r>
            <a:r>
              <a:rPr lang="ru-RU" dirty="0"/>
              <a:t>, </a:t>
            </a:r>
            <a:r>
              <a:rPr lang="ru-RU" dirty="0" err="1"/>
              <a:t>бірақ</a:t>
            </a:r>
            <a:r>
              <a:rPr lang="ru-RU" dirty="0"/>
              <a:t>, </a:t>
            </a:r>
            <a:r>
              <a:rPr lang="ru-RU" dirty="0" err="1"/>
              <a:t>сабақта</a:t>
            </a:r>
            <a:r>
              <a:rPr lang="ru-RU" dirty="0"/>
              <a:t> </a:t>
            </a:r>
            <a:r>
              <a:rPr lang="ru-RU" dirty="0" err="1"/>
              <a:t>отырмыз</a:t>
            </a:r>
            <a:r>
              <a:rPr lang="ru-RU" dirty="0"/>
              <a:t>), ОЖЖ </a:t>
            </a:r>
            <a:r>
              <a:rPr lang="ru-RU" dirty="0" err="1"/>
              <a:t>командаларын</a:t>
            </a:r>
            <a:r>
              <a:rPr lang="ru-RU" dirty="0"/>
              <a:t> </a:t>
            </a:r>
            <a:r>
              <a:rPr lang="ru-RU" dirty="0" err="1"/>
              <a:t>жұмыс</a:t>
            </a:r>
            <a:r>
              <a:rPr lang="ru-RU" dirty="0"/>
              <a:t> </a:t>
            </a:r>
            <a:r>
              <a:rPr lang="ru-RU" dirty="0" err="1"/>
              <a:t>органдарына</a:t>
            </a:r>
            <a:r>
              <a:rPr lang="ru-RU" dirty="0"/>
              <a:t> </a:t>
            </a:r>
            <a:r>
              <a:rPr lang="ru-RU" dirty="0" err="1"/>
              <a:t>жеткізуді</a:t>
            </a:r>
            <a:r>
              <a:rPr lang="ru-RU" dirty="0"/>
              <a:t> </a:t>
            </a:r>
            <a:r>
              <a:rPr lang="ru-RU" dirty="0" err="1"/>
              <a:t>қамтамасыз</a:t>
            </a:r>
            <a:r>
              <a:rPr lang="ru-RU" dirty="0"/>
              <a:t> </a:t>
            </a:r>
            <a:r>
              <a:rPr lang="ru-RU" dirty="0" err="1"/>
              <a:t>ете</a:t>
            </a:r>
            <a:r>
              <a:rPr lang="ru-RU" dirty="0"/>
              <a:t> </a:t>
            </a:r>
            <a:r>
              <a:rPr lang="ru-RU" dirty="0" err="1"/>
              <a:t>отырып</a:t>
            </a:r>
            <a:r>
              <a:rPr lang="ru-RU" dirty="0"/>
              <a:t>, </a:t>
            </a:r>
            <a:r>
              <a:rPr lang="ru-RU" dirty="0" err="1"/>
              <a:t>жаңа</a:t>
            </a:r>
            <a:r>
              <a:rPr lang="ru-RU" dirty="0"/>
              <a:t> </a:t>
            </a:r>
            <a:r>
              <a:rPr lang="ru-RU" dirty="0" err="1"/>
              <a:t>жұмыс</a:t>
            </a:r>
            <a:r>
              <a:rPr lang="ru-RU" dirty="0"/>
              <a:t> </a:t>
            </a:r>
            <a:r>
              <a:rPr lang="ru-RU" dirty="0" err="1"/>
              <a:t>тәртібіне</a:t>
            </a:r>
            <a:r>
              <a:rPr lang="ru-RU" dirty="0"/>
              <a:t> </a:t>
            </a:r>
            <a:r>
              <a:rPr lang="ru-RU" dirty="0" err="1"/>
              <a:t>көшеді</a:t>
            </a:r>
            <a:r>
              <a:rPr lang="ru-RU" dirty="0"/>
              <a:t>. </a:t>
            </a:r>
            <a:r>
              <a:rPr lang="ru-RU" dirty="0" err="1"/>
              <a:t>Ерік</a:t>
            </a:r>
            <a:r>
              <a:rPr lang="en-GB" dirty="0"/>
              <a:t>-</a:t>
            </a:r>
            <a:r>
              <a:rPr lang="kk-KZ" dirty="0"/>
              <a:t>жігер күшімен реттеу жүйесі (тежеу) қалыптасады.</a:t>
            </a:r>
          </a:p>
          <a:p>
            <a:pPr indent="182880"/>
            <a:r>
              <a:rPr lang="ru-RU" dirty="0" err="1"/>
              <a:t>Жаңа</a:t>
            </a:r>
            <a:r>
              <a:rPr lang="ru-RU" dirty="0"/>
              <a:t> </a:t>
            </a:r>
            <a:r>
              <a:rPr lang="ru-RU" dirty="0" err="1"/>
              <a:t>жұмыс</a:t>
            </a:r>
            <a:r>
              <a:rPr lang="ru-RU" dirty="0"/>
              <a:t> </a:t>
            </a:r>
            <a:r>
              <a:rPr lang="ru-RU" dirty="0" err="1"/>
              <a:t>тәртібіне</a:t>
            </a:r>
            <a:r>
              <a:rPr lang="ru-RU" dirty="0"/>
              <a:t> </a:t>
            </a:r>
            <a:r>
              <a:rPr lang="ru-RU" dirty="0" err="1"/>
              <a:t>көшу</a:t>
            </a:r>
            <a:r>
              <a:rPr lang="ru-RU" dirty="0"/>
              <a:t> </a:t>
            </a:r>
            <a:r>
              <a:rPr lang="ru-RU" dirty="0" err="1"/>
              <a:t>баланың</a:t>
            </a:r>
            <a:r>
              <a:rPr lang="ru-RU" dirty="0"/>
              <a:t> </a:t>
            </a:r>
            <a:r>
              <a:rPr lang="ru-RU" dirty="0" err="1"/>
              <a:t>ағзасындағы</a:t>
            </a:r>
            <a:r>
              <a:rPr lang="ru-RU" dirty="0"/>
              <a:t> </a:t>
            </a:r>
            <a:r>
              <a:rPr lang="ru-RU" dirty="0" err="1"/>
              <a:t>әрбір</a:t>
            </a:r>
            <a:r>
              <a:rPr lang="ru-RU" dirty="0"/>
              <a:t> </a:t>
            </a:r>
            <a:r>
              <a:rPr lang="ru-RU" dirty="0" err="1"/>
              <a:t>үдеріске</a:t>
            </a:r>
            <a:r>
              <a:rPr lang="ru-RU" dirty="0"/>
              <a:t> және </a:t>
            </a:r>
            <a:r>
              <a:rPr lang="ru-RU" dirty="0" err="1"/>
              <a:t>әрбір</a:t>
            </a:r>
            <a:r>
              <a:rPr lang="ru-RU" dirty="0"/>
              <a:t> </a:t>
            </a:r>
            <a:r>
              <a:rPr lang="ru-RU" dirty="0" err="1"/>
              <a:t>жасушаға</a:t>
            </a:r>
            <a:r>
              <a:rPr lang="ru-RU" dirty="0"/>
              <a:t> </a:t>
            </a:r>
            <a:r>
              <a:rPr lang="ru-RU" dirty="0" err="1"/>
              <a:t>әсер</a:t>
            </a:r>
            <a:r>
              <a:rPr lang="ru-RU" dirty="0"/>
              <a:t> </a:t>
            </a:r>
            <a:r>
              <a:rPr lang="ru-RU" dirty="0" err="1"/>
              <a:t>етеді</a:t>
            </a:r>
            <a:r>
              <a:rPr lang="ru-RU" dirty="0"/>
              <a:t>. </a:t>
            </a:r>
            <a:r>
              <a:rPr lang="ru-RU" dirty="0" err="1"/>
              <a:t>сондықтан</a:t>
            </a:r>
            <a:r>
              <a:rPr lang="ru-RU" dirty="0"/>
              <a:t>, </a:t>
            </a:r>
            <a:r>
              <a:rPr lang="ru-RU" dirty="0" err="1"/>
              <a:t>ересектер</a:t>
            </a:r>
            <a:r>
              <a:rPr lang="ru-RU" dirty="0"/>
              <a:t> осы </a:t>
            </a:r>
            <a:r>
              <a:rPr lang="ru-RU" dirty="0" err="1"/>
              <a:t>жүйелердің</a:t>
            </a:r>
            <a:r>
              <a:rPr lang="ru-RU" dirty="0"/>
              <a:t> </a:t>
            </a:r>
            <a:r>
              <a:rPr lang="ru-RU" dirty="0" err="1"/>
              <a:t>ойдағыдай</a:t>
            </a:r>
            <a:r>
              <a:rPr lang="ru-RU" dirty="0"/>
              <a:t> </a:t>
            </a:r>
            <a:r>
              <a:rPr lang="ru-RU" dirty="0" err="1"/>
              <a:t>жұмыс</a:t>
            </a:r>
            <a:r>
              <a:rPr lang="ru-RU" dirty="0"/>
              <a:t> </a:t>
            </a:r>
            <a:r>
              <a:rPr lang="ru-RU" dirty="0" err="1"/>
              <a:t>жасауы</a:t>
            </a:r>
            <a:r>
              <a:rPr lang="ru-RU" dirty="0"/>
              <a:t> және </a:t>
            </a:r>
            <a:r>
              <a:rPr lang="ru-RU" dirty="0" err="1"/>
              <a:t>қалпына</a:t>
            </a:r>
            <a:r>
              <a:rPr lang="ru-RU" dirty="0"/>
              <a:t> </a:t>
            </a:r>
            <a:r>
              <a:rPr lang="ru-RU" dirty="0" err="1"/>
              <a:t>келуі</a:t>
            </a:r>
            <a:r>
              <a:rPr lang="ru-RU" dirty="0"/>
              <a:t> </a:t>
            </a:r>
            <a:r>
              <a:rPr lang="ru-RU" dirty="0" err="1"/>
              <a:t>үшін</a:t>
            </a:r>
            <a:r>
              <a:rPr lang="ru-RU" dirty="0"/>
              <a:t> </a:t>
            </a:r>
            <a:r>
              <a:rPr lang="ru-RU" dirty="0" err="1"/>
              <a:t>мейлінше</a:t>
            </a:r>
            <a:r>
              <a:rPr lang="ru-RU" dirty="0"/>
              <a:t> </a:t>
            </a:r>
            <a:r>
              <a:rPr lang="ru-RU" dirty="0" err="1"/>
              <a:t>жақсы</a:t>
            </a:r>
            <a:r>
              <a:rPr lang="ru-RU" dirty="0"/>
              <a:t> </a:t>
            </a:r>
            <a:r>
              <a:rPr lang="ru-RU" dirty="0" err="1"/>
              <a:t>жағдай</a:t>
            </a:r>
            <a:r>
              <a:rPr lang="ru-RU" dirty="0"/>
              <a:t> </a:t>
            </a:r>
            <a:r>
              <a:rPr lang="ru-RU" dirty="0" err="1"/>
              <a:t>жасауы</a:t>
            </a:r>
            <a:r>
              <a:rPr lang="ru-RU" dirty="0"/>
              <a:t> </a:t>
            </a:r>
            <a:r>
              <a:rPr lang="ru-RU" dirty="0" err="1"/>
              <a:t>қажет</a:t>
            </a:r>
            <a:r>
              <a:rPr lang="ru-RU" dirty="0"/>
              <a:t>. </a:t>
            </a:r>
          </a:p>
          <a:p>
            <a:pPr indent="182880"/>
            <a:r>
              <a:rPr lang="ru-RU" dirty="0"/>
              <a:t> </a:t>
            </a:r>
            <a:r>
              <a:rPr lang="ru-RU" b="1" dirty="0" err="1"/>
              <a:t>Егер</a:t>
            </a:r>
            <a:r>
              <a:rPr lang="ru-RU" b="1" dirty="0"/>
              <a:t> </a:t>
            </a:r>
            <a:r>
              <a:rPr lang="ru-RU" b="1" dirty="0" err="1"/>
              <a:t>баланың</a:t>
            </a:r>
            <a:r>
              <a:rPr lang="ru-RU" b="1" dirty="0"/>
              <a:t> </a:t>
            </a:r>
            <a:r>
              <a:rPr lang="ru-RU" b="1" dirty="0" err="1"/>
              <a:t>нәрестелік</a:t>
            </a:r>
            <a:r>
              <a:rPr lang="ru-RU" b="1" dirty="0"/>
              <a:t> </a:t>
            </a:r>
            <a:r>
              <a:rPr lang="ru-RU" b="1" dirty="0" err="1"/>
              <a:t>кезеңі</a:t>
            </a:r>
            <a:r>
              <a:rPr lang="ru-RU" b="1" dirty="0"/>
              <a:t> </a:t>
            </a:r>
            <a:r>
              <a:rPr lang="ru-RU" b="1" dirty="0" err="1"/>
              <a:t>қолайсыз</a:t>
            </a:r>
            <a:r>
              <a:rPr lang="ru-RU" b="1" dirty="0"/>
              <a:t> </a:t>
            </a:r>
            <a:r>
              <a:rPr lang="ru-RU" b="1" dirty="0" err="1"/>
              <a:t>өткенін</a:t>
            </a:r>
            <a:r>
              <a:rPr lang="ru-RU" b="1" dirty="0"/>
              <a:t>, </a:t>
            </a:r>
            <a:r>
              <a:rPr lang="ru-RU" b="1" dirty="0" err="1"/>
              <a:t>созылмалы</a:t>
            </a:r>
            <a:r>
              <a:rPr lang="ru-RU" b="1" dirty="0"/>
              <a:t> </a:t>
            </a:r>
            <a:r>
              <a:rPr lang="ru-RU" b="1" dirty="0" err="1"/>
              <a:t>сырқаттары</a:t>
            </a:r>
            <a:r>
              <a:rPr lang="ru-RU" b="1" dirty="0"/>
              <a:t>, </a:t>
            </a:r>
            <a:r>
              <a:rPr lang="ru-RU" b="1" dirty="0" err="1"/>
              <a:t>кіші</a:t>
            </a:r>
            <a:r>
              <a:rPr lang="ru-RU" b="1" dirty="0"/>
              <a:t> </a:t>
            </a:r>
            <a:r>
              <a:rPr lang="ru-RU" b="1" dirty="0" err="1"/>
              <a:t>жаста</a:t>
            </a:r>
            <a:r>
              <a:rPr lang="ru-RU" b="1" dirty="0"/>
              <a:t> </a:t>
            </a:r>
            <a:r>
              <a:rPr lang="ru-RU" b="1" dirty="0" err="1"/>
              <a:t>алған</a:t>
            </a:r>
            <a:r>
              <a:rPr lang="ru-RU" b="1" dirty="0"/>
              <a:t> </a:t>
            </a:r>
            <a:r>
              <a:rPr lang="ru-RU" b="1" dirty="0" err="1"/>
              <a:t>жарақаттары</a:t>
            </a:r>
            <a:r>
              <a:rPr lang="ru-RU" b="1" dirty="0"/>
              <a:t> бар </a:t>
            </a:r>
            <a:r>
              <a:rPr lang="ru-RU" b="1" dirty="0" err="1"/>
              <a:t>екенін</a:t>
            </a:r>
            <a:r>
              <a:rPr lang="ru-RU" b="1" dirty="0"/>
              <a:t> </a:t>
            </a:r>
            <a:r>
              <a:rPr lang="ru-RU" b="1" dirty="0" err="1"/>
              <a:t>білсеңіз</a:t>
            </a:r>
            <a:r>
              <a:rPr lang="ru-RU" b="1" dirty="0"/>
              <a:t>, </a:t>
            </a:r>
            <a:r>
              <a:rPr lang="ru-RU" b="1" dirty="0" err="1"/>
              <a:t>бейімделу</a:t>
            </a:r>
            <a:r>
              <a:rPr lang="ru-RU" b="1" dirty="0"/>
              <a:t> </a:t>
            </a:r>
            <a:r>
              <a:rPr lang="ru-RU" b="1" dirty="0" err="1"/>
              <a:t>ұзаққа</a:t>
            </a:r>
            <a:r>
              <a:rPr lang="ru-RU" b="1" dirty="0"/>
              <a:t> </a:t>
            </a:r>
            <a:r>
              <a:rPr lang="ru-RU" b="1" dirty="0" err="1"/>
              <a:t>созылуы</a:t>
            </a:r>
            <a:r>
              <a:rPr lang="ru-RU" b="1" dirty="0"/>
              <a:t> және </a:t>
            </a:r>
            <a:r>
              <a:rPr lang="ru-RU" b="1" dirty="0" err="1"/>
              <a:t>қиындауы</a:t>
            </a:r>
            <a:r>
              <a:rPr lang="ru-RU" b="1" dirty="0"/>
              <a:t> </a:t>
            </a:r>
            <a:r>
              <a:rPr lang="ru-RU" b="1" dirty="0" err="1"/>
              <a:t>ықтимал</a:t>
            </a:r>
            <a:r>
              <a:rPr lang="ru-RU" b="1" dirty="0"/>
              <a:t>.</a:t>
            </a:r>
          </a:p>
          <a:p>
            <a:pPr indent="182880"/>
            <a:r>
              <a:rPr lang="ru-RU" b="1" dirty="0" err="1"/>
              <a:t>Қазір</a:t>
            </a:r>
            <a:r>
              <a:rPr lang="ru-RU" b="1" dirty="0"/>
              <a:t> </a:t>
            </a:r>
            <a:r>
              <a:rPr lang="ru-RU" b="1" dirty="0" err="1"/>
              <a:t>өте</a:t>
            </a:r>
            <a:r>
              <a:rPr lang="ru-RU" b="1" dirty="0"/>
              <a:t> </a:t>
            </a:r>
            <a:r>
              <a:rPr lang="ru-RU" b="1" dirty="0" err="1"/>
              <a:t>жиі</a:t>
            </a:r>
            <a:r>
              <a:rPr lang="ru-RU" b="1" dirty="0"/>
              <a:t> </a:t>
            </a:r>
            <a:r>
              <a:rPr lang="ru-RU" b="1" dirty="0" err="1"/>
              <a:t>көрініс</a:t>
            </a:r>
            <a:r>
              <a:rPr lang="ru-RU" b="1" dirty="0"/>
              <a:t> </a:t>
            </a:r>
            <a:r>
              <a:rPr lang="ru-RU" b="1" dirty="0" err="1"/>
              <a:t>беретін</a:t>
            </a:r>
            <a:r>
              <a:rPr lang="ru-RU" b="1" dirty="0"/>
              <a:t> </a:t>
            </a:r>
            <a:r>
              <a:rPr lang="ru-RU" b="0" dirty="0"/>
              <a:t>және </a:t>
            </a:r>
            <a:r>
              <a:rPr lang="ru-RU" b="0" dirty="0" err="1"/>
              <a:t>жаңа</a:t>
            </a:r>
            <a:r>
              <a:rPr lang="ru-RU" b="0" dirty="0"/>
              <a:t> </a:t>
            </a:r>
            <a:r>
              <a:rPr lang="ru-RU" b="0" dirty="0" err="1"/>
              <a:t>ортаға</a:t>
            </a:r>
            <a:r>
              <a:rPr lang="ru-RU" b="0" dirty="0"/>
              <a:t> </a:t>
            </a:r>
            <a:r>
              <a:rPr lang="ru-RU" b="0" dirty="0" err="1"/>
              <a:t>түсудің</a:t>
            </a:r>
            <a:r>
              <a:rPr lang="ru-RU" b="0" dirty="0"/>
              <a:t>, </a:t>
            </a:r>
            <a:r>
              <a:rPr lang="ru-RU" b="0" dirty="0" err="1"/>
              <a:t>жаңа</a:t>
            </a:r>
            <a:r>
              <a:rPr lang="ru-RU" b="0" dirty="0"/>
              <a:t> </a:t>
            </a:r>
            <a:r>
              <a:rPr lang="ru-RU" b="0" dirty="0" err="1"/>
              <a:t>функцияларды</a:t>
            </a:r>
            <a:r>
              <a:rPr lang="ru-RU" b="0" dirty="0"/>
              <a:t> </a:t>
            </a:r>
            <a:r>
              <a:rPr lang="ru-RU" b="0" dirty="0" err="1"/>
              <a:t>меңгерудің</a:t>
            </a:r>
            <a:r>
              <a:rPr lang="ru-RU" b="0" dirty="0"/>
              <a:t> </a:t>
            </a:r>
            <a:r>
              <a:rPr lang="ru-RU" b="0" dirty="0" err="1"/>
              <a:t>нәтижесі</a:t>
            </a:r>
            <a:r>
              <a:rPr lang="ru-RU" b="0" dirty="0"/>
              <a:t> </a:t>
            </a:r>
            <a:r>
              <a:rPr lang="ru-RU" b="0" dirty="0" err="1"/>
              <a:t>болуы</a:t>
            </a:r>
            <a:r>
              <a:rPr lang="ru-RU" b="0" dirty="0"/>
              <a:t> </a:t>
            </a:r>
            <a:r>
              <a:rPr lang="ru-RU" b="0" dirty="0" err="1"/>
              <a:t>мүмкін</a:t>
            </a:r>
            <a:r>
              <a:rPr lang="ru-RU" b="0" dirty="0"/>
              <a:t> </a:t>
            </a:r>
            <a:r>
              <a:rPr lang="ru-RU" b="0" dirty="0" err="1"/>
              <a:t>немесе</a:t>
            </a:r>
            <a:r>
              <a:rPr lang="ru-RU" b="0" dirty="0"/>
              <a:t> </a:t>
            </a:r>
            <a:r>
              <a:rPr lang="ru-RU" b="0" dirty="0" err="1"/>
              <a:t>баланың</a:t>
            </a:r>
            <a:r>
              <a:rPr lang="ru-RU" b="0" dirty="0"/>
              <a:t> </a:t>
            </a:r>
            <a:r>
              <a:rPr lang="ru-RU" b="0" dirty="0" err="1"/>
              <a:t>тұрақты</a:t>
            </a:r>
            <a:r>
              <a:rPr lang="ru-RU" b="0" dirty="0"/>
              <a:t> </a:t>
            </a:r>
            <a:r>
              <a:rPr lang="ru-RU" b="0" dirty="0" err="1"/>
              <a:t>серігі</a:t>
            </a:r>
            <a:r>
              <a:rPr lang="ru-RU" b="0" dirty="0"/>
              <a:t> </a:t>
            </a:r>
            <a:r>
              <a:rPr lang="ru-RU" b="0" dirty="0" err="1"/>
              <a:t>болуы</a:t>
            </a:r>
            <a:r>
              <a:rPr lang="ru-RU" b="0" dirty="0"/>
              <a:t> </a:t>
            </a:r>
            <a:r>
              <a:rPr lang="ru-RU" b="0" dirty="0" err="1"/>
              <a:t>мүмкін</a:t>
            </a:r>
            <a:r>
              <a:rPr lang="ru-RU" b="0" dirty="0"/>
              <a:t> </a:t>
            </a:r>
            <a:r>
              <a:rPr lang="ru-RU" b="1" dirty="0" err="1"/>
              <a:t>жүйке</a:t>
            </a:r>
            <a:r>
              <a:rPr lang="en-GB" b="1" dirty="0"/>
              <a:t>-</a:t>
            </a:r>
            <a:r>
              <a:rPr lang="kk-KZ" b="1" dirty="0"/>
              <a:t>психикалық бұзылыстарға ерекше көңіл бөлу керек. </a:t>
            </a:r>
            <a:r>
              <a:rPr lang="kk-KZ" b="0" dirty="0"/>
              <a:t>Бірінші жағдайда жүйке</a:t>
            </a:r>
            <a:r>
              <a:rPr lang="en-GB" b="0" dirty="0"/>
              <a:t>-</a:t>
            </a:r>
            <a:r>
              <a:rPr lang="kk-KZ" b="0" dirty="0"/>
              <a:t>психикалық бұзылыстар өткінші сипатқа ие, ал олардың көрініс беру деңгейі нормадан ауытқу кезіндегідей күшті емес. Мұндай симптомдар ата</a:t>
            </a:r>
            <a:r>
              <a:rPr lang="en-GB" b="0" dirty="0"/>
              <a:t>-</a:t>
            </a:r>
            <a:r>
              <a:rPr lang="kk-KZ" b="0" dirty="0"/>
              <a:t>анадан және өзге маңызды ересектерден қолдау алған жағдайда </a:t>
            </a:r>
            <a:r>
              <a:rPr lang="en-GB" b="0" dirty="0"/>
              <a:t>1-2</a:t>
            </a:r>
            <a:r>
              <a:rPr lang="kk-KZ" b="0" dirty="0"/>
              <a:t> айда жоқ болады.</a:t>
            </a:r>
          </a:p>
          <a:p>
            <a:pPr indent="182880"/>
            <a:r>
              <a:rPr lang="kk-KZ" b="0" dirty="0"/>
              <a:t>Егер баланың бойынан келесілерді байқасаңыз:</a:t>
            </a:r>
            <a:endParaRPr lang="ru-RU"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ru-RU" b="0" baseline="0" dirty="0" err="1">
                <a:latin typeface="Arial" panose="020B0604020202020204" pitchFamily="34" charset="0"/>
                <a:cs typeface="Arial" panose="020B0604020202020204" pitchFamily="34" charset="0"/>
              </a:rPr>
              <a:t>баланың</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бойындағы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үлкен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қорқынышпен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байланысты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байбалам</a:t>
            </a:r>
            <a:r>
              <a:rPr lang="ru-RU" b="0" baseline="0" dirty="0">
                <a:latin typeface="Arial" panose="020B0604020202020204" pitchFamily="34" charset="0"/>
                <a:cs typeface="Arial" panose="020B0604020202020204" pitchFamily="34" charset="0"/>
              </a:rPr>
              <a:t> салу және </a:t>
            </a:r>
            <a:r>
              <a:rPr lang="ru-RU" b="0" baseline="0" dirty="0" err="1">
                <a:latin typeface="Arial" panose="020B0604020202020204" pitchFamily="34" charset="0"/>
                <a:cs typeface="Arial" panose="020B0604020202020204" pitchFamily="34" charset="0"/>
              </a:rPr>
              <a:t>стрессті</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күйлер</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тақтаның</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алдындау</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жауап</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беруден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жаңа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адамдармен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сөйлесуден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қатты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қорқады</a:t>
            </a:r>
            <a:r>
              <a:rPr lang="ru-RU" b="0" baseline="0"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ru-RU" b="0" baseline="0" dirty="0" err="1">
                <a:latin typeface="Arial" panose="020B0604020202020204" pitchFamily="34" charset="0"/>
                <a:cs typeface="Arial" panose="020B0604020202020204" pitchFamily="34" charset="0"/>
              </a:rPr>
              <a:t>қиындықтарға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соның</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ішінде</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оқудағы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қиындықтарға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байланысты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шектен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тыс</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ашушаңдық</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ұдайы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шағымдану</a:t>
            </a:r>
            <a:r>
              <a:rPr lang="ru-RU" b="0" baseline="0" dirty="0">
                <a:latin typeface="Arial" panose="020B0604020202020204" pitchFamily="34" charset="0"/>
                <a:cs typeface="Arial" panose="020B0604020202020204" pitchFamily="34" charset="0"/>
              </a:rPr>
              <a:t> және </a:t>
            </a:r>
            <a:r>
              <a:rPr lang="ru-RU" b="0" baseline="0" dirty="0" err="1">
                <a:latin typeface="Arial" panose="020B0604020202020204" pitchFamily="34" charset="0"/>
                <a:cs typeface="Arial" panose="020B0604020202020204" pitchFamily="34" charset="0"/>
              </a:rPr>
              <a:t>оқыс</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эмоциялық</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реакциялар</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күйінде</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өтетін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невроздар</a:t>
            </a:r>
            <a:r>
              <a:rPr lang="ru-RU" b="0" baseline="0" dirty="0">
                <a:latin typeface="Arial" panose="020B0604020202020204" pitchFamily="34" charset="0"/>
                <a:cs typeface="Arial" panose="020B0604020202020204" pitchFamily="34" charset="0"/>
              </a:rPr>
              <a:t> мен </a:t>
            </a:r>
            <a:r>
              <a:rPr lang="ru-RU" b="0" baseline="0" dirty="0" err="1">
                <a:latin typeface="Arial" panose="020B0604020202020204" pitchFamily="34" charset="0"/>
                <a:cs typeface="Arial" panose="020B0604020202020204" pitchFamily="34" charset="0"/>
              </a:rPr>
              <a:t>есіріктер</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немесе</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аффективтік</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патологиялық</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реакциялар</a:t>
            </a:r>
            <a:r>
              <a:rPr lang="ru-RU" b="0" baseline="0" dirty="0">
                <a:latin typeface="Arial" panose="020B0604020202020204" pitchFamily="34" charset="0"/>
                <a:cs typeface="Arial" panose="020B0604020202020204" pitchFamily="34" charset="0"/>
              </a:rPr>
              <a:t> </a:t>
            </a:r>
            <a:r>
              <a:rPr lang="en-GB" b="0" baseline="0" dirty="0">
                <a:latin typeface="Arial" panose="020B0604020202020204" pitchFamily="34" charset="0"/>
                <a:cs typeface="Arial" panose="020B0604020202020204" pitchFamily="34" charset="0"/>
              </a:rPr>
              <a:t>–</a:t>
            </a:r>
            <a:r>
              <a:rPr lang="kk-KZ" b="0" baseline="0" dirty="0">
                <a:latin typeface="Arial" panose="020B0604020202020204" pitchFamily="34" charset="0"/>
                <a:cs typeface="Arial" panose="020B0604020202020204" pitchFamily="34" charset="0"/>
              </a:rPr>
              <a:t> бала әдеттегі тысқары тітіркендіргіштерге шектен тыс ашу шақырады немесе жылайды. Мысалы, бала кез</a:t>
            </a:r>
            <a:r>
              <a:rPr lang="en-GB" b="0" baseline="0" dirty="0">
                <a:latin typeface="Arial" panose="020B0604020202020204" pitchFamily="34" charset="0"/>
                <a:cs typeface="Arial" panose="020B0604020202020204" pitchFamily="34" charset="0"/>
              </a:rPr>
              <a:t>-</a:t>
            </a:r>
            <a:r>
              <a:rPr lang="kk-KZ" b="0" baseline="0" dirty="0">
                <a:latin typeface="Arial" panose="020B0604020202020204" pitchFamily="34" charset="0"/>
                <a:cs typeface="Arial" panose="020B0604020202020204" pitchFamily="34" charset="0"/>
              </a:rPr>
              <a:t>келген болмашы қиындықтарға (қаламын түсіріп алды, дәретханаға барғысы келді, сыныптасынан сұрағанын ала алмады) жылайды немесе ашуланады (төбелеседі)</a:t>
            </a:r>
            <a:r>
              <a:rPr lang="ru-RU" b="0" baseline="0"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ru-RU" b="0" dirty="0" err="1">
                <a:latin typeface="Arial" panose="020B0604020202020204" pitchFamily="34" charset="0"/>
                <a:cs typeface="Arial" panose="020B0604020202020204" pitchFamily="34" charset="0"/>
              </a:rPr>
              <a:t>ұйқысыздық</a:t>
            </a:r>
            <a:r>
              <a:rPr lang="ru-RU" b="0" dirty="0">
                <a:latin typeface="Arial" panose="020B0604020202020204" pitchFamily="34" charset="0"/>
                <a:cs typeface="Arial" panose="020B0604020202020204" pitchFamily="34" charset="0"/>
              </a:rPr>
              <a:t> </a:t>
            </a:r>
            <a:r>
              <a:rPr lang="ru-RU" b="0" dirty="0" err="1">
                <a:latin typeface="Arial" panose="020B0604020202020204" pitchFamily="34" charset="0"/>
                <a:cs typeface="Arial" panose="020B0604020202020204" pitchFamily="34" charset="0"/>
              </a:rPr>
              <a:t>немесе</a:t>
            </a:r>
            <a:r>
              <a:rPr lang="ru-RU" b="0" dirty="0">
                <a:latin typeface="Arial" panose="020B0604020202020204" pitchFamily="34" charset="0"/>
                <a:cs typeface="Arial" panose="020B0604020202020204" pitchFamily="34" charset="0"/>
              </a:rPr>
              <a:t> </a:t>
            </a:r>
            <a:r>
              <a:rPr lang="kk-KZ" b="0" dirty="0">
                <a:latin typeface="Arial" panose="020B0604020202020204" pitchFamily="34" charset="0"/>
                <a:cs typeface="Arial" panose="020B0604020202020204" pitchFamily="34" charset="0"/>
              </a:rPr>
              <a:t>айкезбелік, сонымен қатар, дәрігерлік зерттеулермен расталған гипербелсенділік</a:t>
            </a:r>
            <a:r>
              <a:rPr lang="ru-RU" b="0" baseline="0"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ru-RU" b="0" baseline="0" dirty="0" err="1">
                <a:latin typeface="Arial" panose="020B0604020202020204" pitchFamily="34" charset="0"/>
                <a:cs typeface="Arial" panose="020B0604020202020204" pitchFamily="34" charset="0"/>
              </a:rPr>
              <a:t>ойлау</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есте</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сақтау</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қабылдау</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сөйлеу</a:t>
            </a:r>
            <a:r>
              <a:rPr lang="ru-RU" b="0" baseline="0" dirty="0">
                <a:latin typeface="Arial" panose="020B0604020202020204" pitchFamily="34" charset="0"/>
                <a:cs typeface="Arial" panose="020B0604020202020204" pitchFamily="34" charset="0"/>
              </a:rPr>
              <a:t> және </a:t>
            </a:r>
            <a:r>
              <a:rPr lang="ru-RU" b="0" baseline="0" dirty="0" err="1">
                <a:latin typeface="Arial" panose="020B0604020202020204" pitchFamily="34" charset="0"/>
                <a:cs typeface="Arial" panose="020B0604020202020204" pitchFamily="34" charset="0"/>
              </a:rPr>
              <a:t>басқа</a:t>
            </a:r>
            <a:r>
              <a:rPr lang="ru-RU" b="0" baseline="0" dirty="0">
                <a:latin typeface="Arial" panose="020B0604020202020204" pitchFamily="34" charset="0"/>
                <a:cs typeface="Arial" panose="020B0604020202020204" pitchFamily="34" charset="0"/>
              </a:rPr>
              <a:t> да </a:t>
            </a:r>
            <a:r>
              <a:rPr lang="ru-RU" b="0" baseline="0" dirty="0" err="1">
                <a:latin typeface="Arial" panose="020B0604020202020204" pitchFamily="34" charset="0"/>
                <a:cs typeface="Arial" panose="020B0604020202020204" pitchFamily="34" charset="0"/>
              </a:rPr>
              <a:t>психикалық</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функциялар</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жетіліп</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үлгермейтін</a:t>
            </a:r>
            <a:r>
              <a:rPr lang="ru-RU" b="0" baseline="0" dirty="0">
                <a:latin typeface="Arial" panose="020B0604020202020204" pitchFamily="34" charset="0"/>
                <a:cs typeface="Arial" panose="020B0604020202020204" pitchFamily="34" charset="0"/>
              </a:rPr>
              <a:t> және </a:t>
            </a:r>
            <a:r>
              <a:rPr lang="ru-RU" b="0" baseline="0" dirty="0" err="1">
                <a:latin typeface="Arial" panose="020B0604020202020204" pitchFamily="34" charset="0"/>
                <a:cs typeface="Arial" panose="020B0604020202020204" pitchFamily="34" charset="0"/>
              </a:rPr>
              <a:t>толыққанды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әрекет</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етпейтін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психикалық</a:t>
            </a:r>
            <a:r>
              <a:rPr lang="ru-RU" b="0" baseline="0" dirty="0">
                <a:latin typeface="Arial" panose="020B0604020202020204" pitchFamily="34" charset="0"/>
                <a:cs typeface="Arial" panose="020B0604020202020204" pitchFamily="34" charset="0"/>
              </a:rPr>
              <a:t> даму </a:t>
            </a:r>
            <a:r>
              <a:rPr lang="ru-RU" b="0" baseline="0" dirty="0" err="1">
                <a:latin typeface="Arial" panose="020B0604020202020204" pitchFamily="34" charset="0"/>
                <a:cs typeface="Arial" panose="020B0604020202020204" pitchFamily="34" charset="0"/>
              </a:rPr>
              <a:t>бөгелісі</a:t>
            </a:r>
            <a:r>
              <a:rPr lang="ru-RU" b="0" baseline="0" dirty="0">
                <a:latin typeface="Arial" panose="020B0604020202020204" pitchFamily="34" charset="0"/>
                <a:cs typeface="Arial" panose="020B0604020202020204" pitchFamily="34" charset="0"/>
              </a:rPr>
              <a:t>. Бала </a:t>
            </a:r>
            <a:r>
              <a:rPr lang="ru-RU" b="0" baseline="0" dirty="0" err="1">
                <a:latin typeface="Arial" panose="020B0604020202020204" pitchFamily="34" charset="0"/>
                <a:cs typeface="Arial" panose="020B0604020202020204" pitchFamily="34" charset="0"/>
              </a:rPr>
              <a:t>кеше</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оның</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алдыңғы</a:t>
            </a:r>
            <a:r>
              <a:rPr lang="ru-RU" b="0" baseline="0" dirty="0">
                <a:latin typeface="Arial" panose="020B0604020202020204" pitchFamily="34" charset="0"/>
                <a:cs typeface="Arial" panose="020B0604020202020204" pitchFamily="34" charset="0"/>
              </a:rPr>
              <a:t> күні </a:t>
            </a:r>
            <a:r>
              <a:rPr lang="ru-RU" b="0" baseline="0" dirty="0" err="1">
                <a:latin typeface="Arial" panose="020B0604020202020204" pitchFamily="34" charset="0"/>
                <a:cs typeface="Arial" panose="020B0604020202020204" pitchFamily="34" charset="0"/>
              </a:rPr>
              <a:t>сабақта</a:t>
            </a:r>
            <a:r>
              <a:rPr lang="ru-RU" b="0" baseline="0" dirty="0">
                <a:latin typeface="Arial" panose="020B0604020202020204" pitchFamily="34" charset="0"/>
                <a:cs typeface="Arial" panose="020B0604020202020204" pitchFamily="34" charset="0"/>
              </a:rPr>
              <a:t> не </a:t>
            </a:r>
            <a:r>
              <a:rPr lang="ru-RU" b="0" baseline="0" dirty="0" err="1">
                <a:latin typeface="Arial" panose="020B0604020202020204" pitchFamily="34" charset="0"/>
                <a:cs typeface="Arial" panose="020B0604020202020204" pitchFamily="34" charset="0"/>
              </a:rPr>
              <a:t>өткенін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ұмытып</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қалады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мәні</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бойынша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оқиғаларды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өзара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байланыстыра</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алмайды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әңгімесі</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тосын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шатасқан</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құрылымы</a:t>
            </a:r>
            <a:r>
              <a:rPr lang="ru-RU" b="0" baseline="0" dirty="0">
                <a:latin typeface="Arial" panose="020B0604020202020204" pitchFamily="34" charset="0"/>
                <a:cs typeface="Arial" panose="020B0604020202020204" pitchFamily="34" charset="0"/>
              </a:rPr>
              <a:t> </a:t>
            </a:r>
            <a:r>
              <a:rPr lang="ru-RU" b="0" baseline="0" dirty="0" err="1">
                <a:latin typeface="Arial" panose="020B0604020202020204" pitchFamily="34" charset="0"/>
                <a:cs typeface="Arial" panose="020B0604020202020204" pitchFamily="34" charset="0"/>
              </a:rPr>
              <a:t>жоқ</a:t>
            </a:r>
            <a:r>
              <a:rPr lang="ru-RU" b="0" baseline="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b="0" baseline="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CDD280D-BCB0-4A9F-9582-A63BA6215658}" type="slidenum">
              <a:rPr lang="en-US" smtClean="0"/>
              <a:t>6</a:t>
            </a:fld>
            <a:endParaRPr lang="en-US"/>
          </a:p>
        </p:txBody>
      </p:sp>
    </p:spTree>
    <p:extLst>
      <p:ext uri="{BB962C8B-B14F-4D97-AF65-F5344CB8AC3E}">
        <p14:creationId xmlns:p14="http://schemas.microsoft.com/office/powerpoint/2010/main" val="299880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DD280D-BCB0-4A9F-9582-A63BA6215658}" type="slidenum">
              <a:rPr lang="en-US" smtClean="0"/>
              <a:t>7</a:t>
            </a:fld>
            <a:endParaRPr lang="en-US"/>
          </a:p>
        </p:txBody>
      </p:sp>
    </p:spTree>
    <p:extLst>
      <p:ext uri="{BB962C8B-B14F-4D97-AF65-F5344CB8AC3E}">
        <p14:creationId xmlns:p14="http://schemas.microsoft.com/office/powerpoint/2010/main" val="78070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r>
              <a:rPr lang="ru-RU" dirty="0"/>
              <a:t>«</a:t>
            </a:r>
            <a:r>
              <a:rPr lang="ru-RU" dirty="0" err="1"/>
              <a:t>Күн</a:t>
            </a:r>
            <a:r>
              <a:rPr lang="ru-RU" dirty="0"/>
              <a:t> </a:t>
            </a:r>
            <a:r>
              <a:rPr lang="ru-RU" dirty="0" err="1"/>
              <a:t>тәртібі</a:t>
            </a:r>
            <a:r>
              <a:rPr lang="ru-RU" dirty="0"/>
              <a:t>» </a:t>
            </a:r>
            <a:r>
              <a:rPr lang="ru-RU" dirty="0" err="1"/>
              <a:t>ұғымына</a:t>
            </a:r>
            <a:r>
              <a:rPr lang="ru-RU" dirty="0"/>
              <a:t> </a:t>
            </a:r>
            <a:r>
              <a:rPr lang="ru-RU" dirty="0" err="1"/>
              <a:t>кіретіндер</a:t>
            </a:r>
            <a:r>
              <a:rPr lang="ru-RU" dirty="0"/>
              <a:t>:  </a:t>
            </a:r>
          </a:p>
          <a:p>
            <a:pPr marL="802386" lvl="1" indent="-171450">
              <a:buFont typeface="Wingdings" panose="05000000000000000000" pitchFamily="2" charset="2"/>
              <a:buChar char="§"/>
            </a:pPr>
            <a:r>
              <a:rPr lang="ru-RU" sz="1200" kern="1200" dirty="0" err="1">
                <a:solidFill>
                  <a:schemeClr val="tx1"/>
                </a:solidFill>
                <a:latin typeface="+mn-lt"/>
                <a:ea typeface="+mn-ea"/>
                <a:cs typeface="+mn-cs"/>
              </a:rPr>
              <a:t>толыққанды</a:t>
            </a:r>
            <a:r>
              <a:rPr lang="ru-RU" sz="1200" kern="1200" dirty="0">
                <a:solidFill>
                  <a:schemeClr val="tx1"/>
                </a:solidFill>
                <a:latin typeface="+mn-lt"/>
                <a:ea typeface="+mn-ea"/>
                <a:cs typeface="+mn-cs"/>
              </a:rPr>
              <a:t> </a:t>
            </a:r>
            <a:r>
              <a:rPr lang="ru-RU" sz="1200" kern="1200" dirty="0" err="1">
                <a:solidFill>
                  <a:schemeClr val="tx1"/>
                </a:solidFill>
                <a:latin typeface="+mn-lt"/>
                <a:ea typeface="+mn-ea"/>
                <a:cs typeface="+mn-cs"/>
              </a:rPr>
              <a:t>ұйқы</a:t>
            </a:r>
            <a:r>
              <a:rPr lang="ru-RU" sz="1200" kern="1200" dirty="0">
                <a:solidFill>
                  <a:schemeClr val="tx1"/>
                </a:solidFill>
                <a:latin typeface="+mn-lt"/>
                <a:ea typeface="+mn-ea"/>
                <a:cs typeface="+mn-cs"/>
              </a:rPr>
              <a:t>; </a:t>
            </a:r>
          </a:p>
          <a:p>
            <a:pPr marL="802386" lvl="1" indent="-171450">
              <a:buFont typeface="Wingdings" panose="05000000000000000000" pitchFamily="2" charset="2"/>
              <a:buChar char="§"/>
            </a:pPr>
            <a:r>
              <a:rPr lang="ru-RU" sz="1200" kern="1200" dirty="0" err="1">
                <a:solidFill>
                  <a:schemeClr val="tx1"/>
                </a:solidFill>
                <a:latin typeface="+mn-lt"/>
                <a:ea typeface="+mn-ea"/>
                <a:cs typeface="+mn-cs"/>
              </a:rPr>
              <a:t>еңбек</a:t>
            </a:r>
            <a:r>
              <a:rPr lang="ru-RU" sz="1200" kern="1200" dirty="0">
                <a:solidFill>
                  <a:schemeClr val="tx1"/>
                </a:solidFill>
                <a:latin typeface="+mn-lt"/>
                <a:ea typeface="+mn-ea"/>
                <a:cs typeface="+mn-cs"/>
              </a:rPr>
              <a:t> пен </a:t>
            </a:r>
            <a:r>
              <a:rPr lang="ru-RU" sz="1200" kern="1200" dirty="0" err="1">
                <a:solidFill>
                  <a:schemeClr val="tx1"/>
                </a:solidFill>
                <a:latin typeface="+mn-lt"/>
                <a:ea typeface="+mn-ea"/>
                <a:cs typeface="+mn-cs"/>
              </a:rPr>
              <a:t>демалысты</a:t>
            </a:r>
            <a:r>
              <a:rPr lang="ru-RU" sz="1200" kern="1200" dirty="0">
                <a:solidFill>
                  <a:schemeClr val="tx1"/>
                </a:solidFill>
                <a:latin typeface="+mn-lt"/>
                <a:ea typeface="+mn-ea"/>
                <a:cs typeface="+mn-cs"/>
              </a:rPr>
              <a:t> </a:t>
            </a:r>
            <a:r>
              <a:rPr lang="ru-RU" sz="1200" kern="1200" dirty="0" err="1">
                <a:solidFill>
                  <a:schemeClr val="tx1"/>
                </a:solidFill>
                <a:latin typeface="+mn-lt"/>
                <a:ea typeface="+mn-ea"/>
                <a:cs typeface="+mn-cs"/>
              </a:rPr>
              <a:t>кезектестіру</a:t>
            </a:r>
            <a:r>
              <a:rPr lang="ru-RU" sz="1200" kern="1200" dirty="0">
                <a:solidFill>
                  <a:schemeClr val="tx1"/>
                </a:solidFill>
                <a:latin typeface="+mn-lt"/>
                <a:ea typeface="+mn-ea"/>
                <a:cs typeface="+mn-cs"/>
              </a:rPr>
              <a:t>; </a:t>
            </a:r>
          </a:p>
          <a:p>
            <a:pPr marL="802386" lvl="1" indent="-171450">
              <a:buFont typeface="Wingdings" panose="05000000000000000000" pitchFamily="2" charset="2"/>
              <a:buChar char="§"/>
            </a:pPr>
            <a:r>
              <a:rPr lang="ru-RU" sz="1200" kern="1200" dirty="0" err="1">
                <a:solidFill>
                  <a:schemeClr val="tx1"/>
                </a:solidFill>
                <a:latin typeface="+mn-lt"/>
                <a:ea typeface="+mn-ea"/>
                <a:cs typeface="+mn-cs"/>
              </a:rPr>
              <a:t>дұрыс</a:t>
            </a:r>
            <a:r>
              <a:rPr lang="ru-RU" sz="1200" kern="1200" dirty="0">
                <a:solidFill>
                  <a:schemeClr val="tx1"/>
                </a:solidFill>
                <a:latin typeface="+mn-lt"/>
                <a:ea typeface="+mn-ea"/>
                <a:cs typeface="+mn-cs"/>
              </a:rPr>
              <a:t> </a:t>
            </a:r>
            <a:r>
              <a:rPr lang="ru-RU" sz="1200" kern="1200" dirty="0" err="1">
                <a:solidFill>
                  <a:schemeClr val="tx1"/>
                </a:solidFill>
                <a:latin typeface="+mn-lt"/>
                <a:ea typeface="+mn-ea"/>
                <a:cs typeface="+mn-cs"/>
              </a:rPr>
              <a:t>тамақтану</a:t>
            </a:r>
            <a:r>
              <a:rPr lang="ru-RU" sz="1200" kern="1200" dirty="0">
                <a:solidFill>
                  <a:schemeClr val="tx1"/>
                </a:solidFill>
                <a:latin typeface="+mn-lt"/>
                <a:ea typeface="+mn-ea"/>
                <a:cs typeface="+mn-cs"/>
              </a:rPr>
              <a:t>; </a:t>
            </a:r>
          </a:p>
          <a:p>
            <a:pPr marL="802386" lvl="1" indent="-171450">
              <a:buFont typeface="Wingdings" panose="05000000000000000000" pitchFamily="2" charset="2"/>
              <a:buChar char="§"/>
            </a:pPr>
            <a:r>
              <a:rPr lang="ru-RU" sz="1200" kern="1200" dirty="0" err="1">
                <a:solidFill>
                  <a:schemeClr val="tx1"/>
                </a:solidFill>
                <a:latin typeface="+mn-lt"/>
                <a:ea typeface="+mn-ea"/>
                <a:cs typeface="+mn-cs"/>
              </a:rPr>
              <a:t>қимыл</a:t>
            </a:r>
            <a:r>
              <a:rPr lang="en-GB" sz="1200" kern="1200" dirty="0">
                <a:solidFill>
                  <a:schemeClr val="tx1"/>
                </a:solidFill>
                <a:latin typeface="+mn-lt"/>
                <a:ea typeface="+mn-ea"/>
                <a:cs typeface="+mn-cs"/>
              </a:rPr>
              <a:t>-</a:t>
            </a:r>
            <a:r>
              <a:rPr lang="kk-KZ" sz="1200" kern="1200" dirty="0">
                <a:solidFill>
                  <a:schemeClr val="tx1"/>
                </a:solidFill>
                <a:latin typeface="+mn-lt"/>
                <a:ea typeface="+mn-ea"/>
                <a:cs typeface="+mn-cs"/>
              </a:rPr>
              <a:t>қозғалыс белсенділігі</a:t>
            </a:r>
            <a:r>
              <a:rPr lang="ru-RU" sz="1200" kern="1200" dirty="0">
                <a:solidFill>
                  <a:schemeClr val="tx1"/>
                </a:solidFill>
                <a:latin typeface="+mn-lt"/>
                <a:ea typeface="+mn-ea"/>
                <a:cs typeface="+mn-cs"/>
              </a:rPr>
              <a:t>; </a:t>
            </a:r>
          </a:p>
          <a:p>
            <a:pPr marL="802386" lvl="1" indent="-171450">
              <a:buFont typeface="Wingdings" panose="05000000000000000000" pitchFamily="2" charset="2"/>
              <a:buChar char="§"/>
            </a:pPr>
            <a:r>
              <a:rPr lang="ru-RU" sz="1200" kern="1200" dirty="0" err="1">
                <a:solidFill>
                  <a:schemeClr val="tx1"/>
                </a:solidFill>
                <a:latin typeface="+mn-lt"/>
                <a:ea typeface="+mn-ea"/>
                <a:cs typeface="+mn-cs"/>
              </a:rPr>
              <a:t>жеке</a:t>
            </a:r>
            <a:r>
              <a:rPr lang="ru-RU" sz="1200" kern="1200" dirty="0">
                <a:solidFill>
                  <a:schemeClr val="tx1"/>
                </a:solidFill>
                <a:latin typeface="+mn-lt"/>
                <a:ea typeface="+mn-ea"/>
                <a:cs typeface="+mn-cs"/>
              </a:rPr>
              <a:t> гигиена </a:t>
            </a:r>
            <a:r>
              <a:rPr lang="ru-RU" sz="1200" kern="1200" dirty="0" err="1">
                <a:solidFill>
                  <a:schemeClr val="tx1"/>
                </a:solidFill>
                <a:latin typeface="+mn-lt"/>
                <a:ea typeface="+mn-ea"/>
                <a:cs typeface="+mn-cs"/>
              </a:rPr>
              <a:t>сақтауға</a:t>
            </a:r>
            <a:r>
              <a:rPr lang="ru-RU" sz="1200" kern="1200" dirty="0">
                <a:solidFill>
                  <a:schemeClr val="tx1"/>
                </a:solidFill>
                <a:latin typeface="+mn-lt"/>
                <a:ea typeface="+mn-ea"/>
                <a:cs typeface="+mn-cs"/>
              </a:rPr>
              <a:t> </a:t>
            </a:r>
            <a:r>
              <a:rPr lang="ru-RU" sz="1200" kern="1200" dirty="0" err="1">
                <a:solidFill>
                  <a:schemeClr val="tx1"/>
                </a:solidFill>
                <a:latin typeface="+mn-lt"/>
                <a:ea typeface="+mn-ea"/>
                <a:cs typeface="+mn-cs"/>
              </a:rPr>
              <a:t>арналған</a:t>
            </a:r>
            <a:r>
              <a:rPr lang="ru-RU" sz="1200" kern="1200" dirty="0">
                <a:solidFill>
                  <a:schemeClr val="tx1"/>
                </a:solidFill>
                <a:latin typeface="+mn-lt"/>
                <a:ea typeface="+mn-ea"/>
                <a:cs typeface="+mn-cs"/>
              </a:rPr>
              <a:t> </a:t>
            </a:r>
            <a:r>
              <a:rPr lang="ru-RU" sz="1200" kern="1200" dirty="0" err="1">
                <a:solidFill>
                  <a:schemeClr val="tx1"/>
                </a:solidFill>
                <a:latin typeface="+mn-lt"/>
                <a:ea typeface="+mn-ea"/>
                <a:cs typeface="+mn-cs"/>
              </a:rPr>
              <a:t>уақыт</a:t>
            </a:r>
            <a:r>
              <a:rPr lang="ru-RU" dirty="0"/>
              <a:t>; </a:t>
            </a:r>
          </a:p>
          <a:p>
            <a:pPr marL="802386" lvl="1" indent="-171450">
              <a:buFont typeface="Wingdings" panose="05000000000000000000" pitchFamily="2" charset="2"/>
              <a:buChar char="§"/>
            </a:pPr>
            <a:r>
              <a:rPr lang="ru-RU" dirty="0" err="1"/>
              <a:t>психоэмоциялық</a:t>
            </a:r>
            <a:r>
              <a:rPr lang="ru-RU" dirty="0"/>
              <a:t> </a:t>
            </a:r>
            <a:r>
              <a:rPr lang="ru-RU" dirty="0" err="1"/>
              <a:t>жайлылық</a:t>
            </a:r>
            <a:r>
              <a:rPr lang="ru-RU" dirty="0"/>
              <a:t>. </a:t>
            </a:r>
          </a:p>
          <a:p>
            <a:pPr marL="0" indent="182880">
              <a:buFontTx/>
              <a:buNone/>
            </a:pPr>
            <a:r>
              <a:rPr lang="ru-RU" dirty="0" err="1"/>
              <a:t>Ата</a:t>
            </a:r>
            <a:r>
              <a:rPr lang="en-GB" dirty="0"/>
              <a:t>-</a:t>
            </a:r>
            <a:r>
              <a:rPr lang="kk-KZ" dirty="0"/>
              <a:t>аналарға байланысты факторларға назар аудару маңызды: түскі ас дайындау, телевизор мен компьютер (телефон) қарау кестесі, қосымша жүктемелер, ұйқыға жатқызу.</a:t>
            </a:r>
            <a:endParaRPr lang="ru-RU" baseline="0" dirty="0"/>
          </a:p>
          <a:p>
            <a:pPr marL="0" indent="182880">
              <a:buFontTx/>
              <a:buNone/>
            </a:pPr>
            <a:r>
              <a:rPr lang="ru-RU" baseline="0" dirty="0" err="1"/>
              <a:t>Сонымен</a:t>
            </a:r>
            <a:r>
              <a:rPr lang="ru-RU" baseline="0" dirty="0"/>
              <a:t> </a:t>
            </a:r>
            <a:r>
              <a:rPr lang="ru-RU" baseline="0" dirty="0" err="1"/>
              <a:t>қоса</a:t>
            </a:r>
            <a:r>
              <a:rPr lang="ru-RU" baseline="0" dirty="0"/>
              <a:t> </a:t>
            </a:r>
            <a:r>
              <a:rPr lang="ru-RU" baseline="0" dirty="0" err="1"/>
              <a:t>баланы</a:t>
            </a:r>
            <a:r>
              <a:rPr lang="ru-RU" baseline="0" dirty="0"/>
              <a:t> </a:t>
            </a:r>
            <a:r>
              <a:rPr lang="ru-RU" baseline="0" dirty="0" err="1"/>
              <a:t>өз</a:t>
            </a:r>
            <a:r>
              <a:rPr lang="ru-RU" baseline="0" dirty="0"/>
              <a:t> </a:t>
            </a:r>
            <a:r>
              <a:rPr lang="ru-RU" baseline="0" dirty="0" err="1"/>
              <a:t>мінез</a:t>
            </a:r>
            <a:r>
              <a:rPr lang="en-GB" baseline="0" dirty="0"/>
              <a:t>-</a:t>
            </a:r>
            <a:r>
              <a:rPr lang="kk-KZ" baseline="0" dirty="0"/>
              <a:t>құлқын өз бетінше реттеуге және басқаруға, өз күн тәртібін ұйымдастыруға үйрету қажет: тапсырмаларды орындауға оятқыш сағат қою, серуендеуге және өзіне ұнайтын істерге, т.б. уақыт белгілеу, балаға жаңа күн тәртібіне үйренуге көмектесу.</a:t>
            </a:r>
            <a:endParaRPr lang="ru-RU" dirty="0"/>
          </a:p>
        </p:txBody>
      </p:sp>
      <p:sp>
        <p:nvSpPr>
          <p:cNvPr id="4" name="Номер слайда 3"/>
          <p:cNvSpPr>
            <a:spLocks noGrp="1"/>
          </p:cNvSpPr>
          <p:nvPr>
            <p:ph type="sldNum" sz="quarter" idx="10"/>
          </p:nvPr>
        </p:nvSpPr>
        <p:spPr/>
        <p:txBody>
          <a:bodyPr/>
          <a:lstStyle/>
          <a:p>
            <a:fld id="{C9FCF9B8-F75E-49DC-9DDF-D9FA28FD62AC}" type="slidenum">
              <a:rPr lang="ru-RU" smtClean="0"/>
              <a:t>8</a:t>
            </a:fld>
            <a:endParaRPr lang="ru-RU"/>
          </a:p>
        </p:txBody>
      </p:sp>
    </p:spTree>
    <p:extLst>
      <p:ext uri="{BB962C8B-B14F-4D97-AF65-F5344CB8AC3E}">
        <p14:creationId xmlns:p14="http://schemas.microsoft.com/office/powerpoint/2010/main" val="2319769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dirty="0" err="1"/>
              <a:t>Сонымен</a:t>
            </a:r>
            <a:r>
              <a:rPr lang="ru-RU" dirty="0"/>
              <a:t> </a:t>
            </a:r>
            <a:r>
              <a:rPr lang="ru-RU" dirty="0" err="1"/>
              <a:t>бірге</a:t>
            </a:r>
            <a:r>
              <a:rPr lang="ru-RU" dirty="0"/>
              <a:t> </a:t>
            </a:r>
            <a:r>
              <a:rPr lang="ru-RU" dirty="0" err="1"/>
              <a:t>үй</a:t>
            </a:r>
            <a:r>
              <a:rPr lang="ru-RU" dirty="0"/>
              <a:t> </a:t>
            </a:r>
            <a:r>
              <a:rPr lang="ru-RU" dirty="0" err="1"/>
              <a:t>тапсырмасын</a:t>
            </a:r>
            <a:r>
              <a:rPr lang="ru-RU" dirty="0"/>
              <a:t> </a:t>
            </a:r>
            <a:r>
              <a:rPr lang="ru-RU" dirty="0" err="1"/>
              <a:t>орындау</a:t>
            </a:r>
            <a:r>
              <a:rPr lang="ru-RU" dirty="0"/>
              <a:t> </a:t>
            </a:r>
            <a:r>
              <a:rPr lang="ru-RU" dirty="0" err="1"/>
              <a:t>тәртібіне</a:t>
            </a:r>
            <a:r>
              <a:rPr lang="ru-RU" dirty="0"/>
              <a:t> де </a:t>
            </a:r>
            <a:r>
              <a:rPr lang="ru-RU" dirty="0" err="1"/>
              <a:t>ерекше</a:t>
            </a:r>
            <a:r>
              <a:rPr lang="ru-RU" dirty="0"/>
              <a:t> </a:t>
            </a:r>
            <a:r>
              <a:rPr lang="ru-RU" dirty="0" err="1"/>
              <a:t>көңіл</a:t>
            </a:r>
            <a:r>
              <a:rPr lang="ru-RU" dirty="0"/>
              <a:t> </a:t>
            </a:r>
            <a:r>
              <a:rPr lang="ru-RU" dirty="0" err="1"/>
              <a:t>бөлу</a:t>
            </a:r>
            <a:r>
              <a:rPr lang="ru-RU" dirty="0"/>
              <a:t> </a:t>
            </a:r>
            <a:r>
              <a:rPr lang="ru-RU" dirty="0" err="1"/>
              <a:t>керек</a:t>
            </a:r>
            <a:r>
              <a:rPr lang="ru-RU" dirty="0"/>
              <a:t>. </a:t>
            </a:r>
            <a:r>
              <a:rPr lang="ru-RU" dirty="0" err="1"/>
              <a:t>Уақыт</a:t>
            </a:r>
            <a:r>
              <a:rPr lang="ru-RU" dirty="0"/>
              <a:t> </a:t>
            </a:r>
            <a:r>
              <a:rPr lang="ru-RU" dirty="0" err="1"/>
              <a:t>белгілеңіз</a:t>
            </a:r>
            <a:r>
              <a:rPr lang="ru-RU" dirty="0"/>
              <a:t>. </a:t>
            </a:r>
            <a:r>
              <a:rPr lang="ru-RU" dirty="0" err="1"/>
              <a:t>Өзіңізге</a:t>
            </a:r>
            <a:r>
              <a:rPr lang="ru-RU" dirty="0"/>
              <a:t> де, </a:t>
            </a:r>
            <a:r>
              <a:rPr lang="ru-RU" dirty="0" err="1"/>
              <a:t>балаға</a:t>
            </a:r>
            <a:r>
              <a:rPr lang="ru-RU" dirty="0"/>
              <a:t> да </a:t>
            </a:r>
            <a:r>
              <a:rPr lang="ru-RU" dirty="0" err="1"/>
              <a:t>үзіліс</a:t>
            </a:r>
            <a:r>
              <a:rPr lang="ru-RU" dirty="0"/>
              <a:t> </a:t>
            </a:r>
            <a:r>
              <a:rPr lang="ru-RU" dirty="0" err="1"/>
              <a:t>беріңіз</a:t>
            </a:r>
            <a:r>
              <a:rPr lang="ru-RU" dirty="0"/>
              <a:t>. Бала </a:t>
            </a:r>
            <a:r>
              <a:rPr lang="ru-RU" dirty="0" err="1"/>
              <a:t>үй</a:t>
            </a:r>
            <a:r>
              <a:rPr lang="ru-RU" dirty="0"/>
              <a:t> </a:t>
            </a:r>
            <a:r>
              <a:rPr lang="ru-RU" dirty="0" err="1"/>
              <a:t>тапсырмасын</a:t>
            </a:r>
            <a:r>
              <a:rPr lang="ru-RU" dirty="0"/>
              <a:t> </a:t>
            </a:r>
            <a:r>
              <a:rPr lang="ru-RU" dirty="0" err="1"/>
              <a:t>орындау</a:t>
            </a:r>
            <a:r>
              <a:rPr lang="ru-RU" dirty="0"/>
              <a:t> </a:t>
            </a:r>
            <a:r>
              <a:rPr lang="ru-RU" dirty="0" err="1"/>
              <a:t>дағдысын</a:t>
            </a:r>
            <a:r>
              <a:rPr lang="ru-RU" dirty="0"/>
              <a:t> </a:t>
            </a:r>
            <a:r>
              <a:rPr lang="ru-RU" dirty="0" err="1"/>
              <a:t>енді</a:t>
            </a:r>
            <a:r>
              <a:rPr lang="ru-RU" dirty="0"/>
              <a:t> </a:t>
            </a:r>
            <a:r>
              <a:rPr lang="ru-RU" dirty="0" err="1"/>
              <a:t>меңгеріп</a:t>
            </a:r>
            <a:r>
              <a:rPr lang="ru-RU" dirty="0"/>
              <a:t> </a:t>
            </a:r>
            <a:r>
              <a:rPr lang="ru-RU" dirty="0" err="1"/>
              <a:t>жатыр</a:t>
            </a:r>
            <a:r>
              <a:rPr lang="ru-RU" dirty="0"/>
              <a:t>, </a:t>
            </a:r>
            <a:r>
              <a:rPr lang="ru-RU" dirty="0" err="1"/>
              <a:t>бұрын</a:t>
            </a:r>
            <a:r>
              <a:rPr lang="ru-RU" dirty="0"/>
              <a:t> оны </a:t>
            </a:r>
            <a:r>
              <a:rPr lang="ru-RU" dirty="0" err="1"/>
              <a:t>істеп</a:t>
            </a:r>
            <a:r>
              <a:rPr lang="ru-RU" dirty="0"/>
              <a:t> </a:t>
            </a:r>
            <a:r>
              <a:rPr lang="ru-RU" dirty="0" err="1"/>
              <a:t>көрмеген</a:t>
            </a:r>
            <a:r>
              <a:rPr lang="ru-RU" dirty="0"/>
              <a:t>. </a:t>
            </a:r>
            <a:r>
              <a:rPr lang="ru-RU" dirty="0" err="1"/>
              <a:t>Оған</a:t>
            </a:r>
            <a:r>
              <a:rPr lang="ru-RU" dirty="0"/>
              <a:t> </a:t>
            </a:r>
            <a:r>
              <a:rPr lang="ru-RU" dirty="0" err="1"/>
              <a:t>қиын</a:t>
            </a:r>
            <a:r>
              <a:rPr lang="ru-RU" dirty="0"/>
              <a:t>, ал </a:t>
            </a:r>
            <a:r>
              <a:rPr lang="ru-RU" dirty="0" err="1"/>
              <a:t>сізге</a:t>
            </a:r>
            <a:r>
              <a:rPr lang="ru-RU" dirty="0"/>
              <a:t> </a:t>
            </a:r>
            <a:r>
              <a:rPr lang="ru-RU" dirty="0" err="1"/>
              <a:t>түсінікті</a:t>
            </a:r>
            <a:r>
              <a:rPr lang="ru-RU" dirty="0"/>
              <a:t>. </a:t>
            </a:r>
            <a:r>
              <a:rPr lang="ru-RU" dirty="0" err="1"/>
              <a:t>Сондықтан</a:t>
            </a:r>
            <a:r>
              <a:rPr lang="ru-RU" dirty="0"/>
              <a:t>, </a:t>
            </a:r>
            <a:r>
              <a:rPr lang="ru-RU" dirty="0" err="1"/>
              <a:t>төзімді</a:t>
            </a:r>
            <a:r>
              <a:rPr lang="ru-RU" dirty="0"/>
              <a:t> </a:t>
            </a:r>
            <a:r>
              <a:rPr lang="ru-RU" dirty="0" err="1"/>
              <a:t>болыңыз</a:t>
            </a:r>
            <a:r>
              <a:rPr lang="ru-RU" dirty="0"/>
              <a:t>. </a:t>
            </a:r>
            <a:r>
              <a:rPr lang="ru-RU" dirty="0" err="1"/>
              <a:t>Балаға</a:t>
            </a:r>
            <a:r>
              <a:rPr lang="ru-RU" dirty="0"/>
              <a:t> </a:t>
            </a:r>
            <a:r>
              <a:rPr lang="ru-RU" dirty="0" err="1"/>
              <a:t>үй</a:t>
            </a:r>
            <a:r>
              <a:rPr lang="ru-RU" dirty="0"/>
              <a:t> </a:t>
            </a:r>
            <a:r>
              <a:rPr lang="ru-RU" dirty="0" err="1"/>
              <a:t>тапсырмасын</a:t>
            </a:r>
            <a:r>
              <a:rPr lang="ru-RU" dirty="0"/>
              <a:t> </a:t>
            </a:r>
            <a:r>
              <a:rPr lang="ru-RU" dirty="0" err="1"/>
              <a:t>орындауға</a:t>
            </a:r>
            <a:r>
              <a:rPr lang="ru-RU" dirty="0"/>
              <a:t> </a:t>
            </a:r>
            <a:r>
              <a:rPr lang="ru-RU" dirty="0" err="1"/>
              <a:t>көмектесу</a:t>
            </a:r>
            <a:r>
              <a:rPr lang="ru-RU" dirty="0"/>
              <a:t> </a:t>
            </a:r>
            <a:r>
              <a:rPr lang="ru-RU" dirty="0" err="1"/>
              <a:t>кезінде</a:t>
            </a:r>
            <a:r>
              <a:rPr lang="ru-RU" dirty="0"/>
              <a:t> </a:t>
            </a:r>
            <a:r>
              <a:rPr lang="ru-RU" dirty="0" err="1"/>
              <a:t>екінші</a:t>
            </a:r>
            <a:r>
              <a:rPr lang="ru-RU" dirty="0"/>
              <a:t> </a:t>
            </a:r>
            <a:r>
              <a:rPr lang="ru-RU" dirty="0" err="1"/>
              <a:t>ата</a:t>
            </a:r>
            <a:r>
              <a:rPr lang="en-GB" dirty="0"/>
              <a:t>-</a:t>
            </a:r>
            <a:r>
              <a:rPr lang="kk-KZ" dirty="0"/>
              <a:t>анамен ауысып отырыңыздар.</a:t>
            </a:r>
          </a:p>
          <a:p>
            <a:pPr indent="182880"/>
            <a:r>
              <a:rPr lang="kk-KZ" dirty="0"/>
              <a:t>Тағы бір кеңес </a:t>
            </a:r>
            <a:r>
              <a:rPr lang="en-GB" dirty="0"/>
              <a:t>–</a:t>
            </a:r>
            <a:r>
              <a:rPr lang="kk-KZ" dirty="0"/>
              <a:t> балаға бәрін мінсіз орындатуға тырыспаңыз, өмірде бәрі бірінші реттен сәтті шықпайтынына көндігуді үйреніңіз, екінші жолы бәрі ойдағыдай болады.</a:t>
            </a:r>
            <a:endParaRPr lang="ru-RU" dirty="0"/>
          </a:p>
        </p:txBody>
      </p:sp>
      <p:sp>
        <p:nvSpPr>
          <p:cNvPr id="4" name="Slide Number Placeholder 3"/>
          <p:cNvSpPr>
            <a:spLocks noGrp="1"/>
          </p:cNvSpPr>
          <p:nvPr>
            <p:ph type="sldNum" sz="quarter" idx="5"/>
          </p:nvPr>
        </p:nvSpPr>
        <p:spPr/>
        <p:txBody>
          <a:bodyPr/>
          <a:lstStyle/>
          <a:p>
            <a:fld id="{ECDD280D-BCB0-4A9F-9582-A63BA6215658}" type="slidenum">
              <a:rPr lang="en-US" smtClean="0"/>
              <a:t>9</a:t>
            </a:fld>
            <a:endParaRPr lang="en-US"/>
          </a:p>
        </p:txBody>
      </p:sp>
    </p:spTree>
    <p:extLst>
      <p:ext uri="{BB962C8B-B14F-4D97-AF65-F5344CB8AC3E}">
        <p14:creationId xmlns:p14="http://schemas.microsoft.com/office/powerpoint/2010/main" val="186450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0F5CE47-09C7-49F9-AE11-7F76808AE88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709ED933-7C3D-4814-BB1A-BA0E9AF32E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02744819-77D9-477F-880D-F44F42BCBB45}"/>
              </a:ext>
            </a:extLst>
          </p:cNvPr>
          <p:cNvSpPr>
            <a:spLocks noGrp="1"/>
          </p:cNvSpPr>
          <p:nvPr>
            <p:ph type="dt" sz="half" idx="10"/>
          </p:nvPr>
        </p:nvSpPr>
        <p:spPr/>
        <p:txBody>
          <a:bodyPr/>
          <a:lstStyle/>
          <a:p>
            <a:fld id="{4964F385-8BFD-4F14-B31B-53DF38603EDD}"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6B62B0FA-F765-42D8-977A-E9E23DD995A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2AB26648-1E61-4994-BA53-0EE2324164C6}"/>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84998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1B69844-0F7B-4AA9-AD08-2684E597A20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6B1AC99B-AC75-400B-BFF9-69BE2F6BD9A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8F36F991-3F66-4714-B69D-3C2C1B249BE5}"/>
              </a:ext>
            </a:extLst>
          </p:cNvPr>
          <p:cNvSpPr>
            <a:spLocks noGrp="1"/>
          </p:cNvSpPr>
          <p:nvPr>
            <p:ph type="dt" sz="half" idx="10"/>
          </p:nvPr>
        </p:nvSpPr>
        <p:spPr/>
        <p:txBody>
          <a:bodyPr/>
          <a:lstStyle/>
          <a:p>
            <a:fld id="{5476E589-309B-4791-8ED5-C0036D530D79}"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C3C21561-CA41-4660-905A-6E7112FFD40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4577DE21-8DA6-4B81-AFC8-3C7E1C3E8F1F}"/>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32026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99EE2377-F0B4-430C-AED4-17955D1BBB32}"/>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58B99760-47E7-4B9C-9297-86B14EB3F02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86D49B9C-0022-4A61-A7DA-7350A7BE594E}"/>
              </a:ext>
            </a:extLst>
          </p:cNvPr>
          <p:cNvSpPr>
            <a:spLocks noGrp="1"/>
          </p:cNvSpPr>
          <p:nvPr>
            <p:ph type="dt" sz="half" idx="10"/>
          </p:nvPr>
        </p:nvSpPr>
        <p:spPr/>
        <p:txBody>
          <a:bodyPr/>
          <a:lstStyle/>
          <a:p>
            <a:fld id="{406117A4-B371-4AF1-944F-940602A89C74}"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6CF574A4-3093-474C-8EF0-EBE89187FCA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91C38F1F-2C66-467C-B449-62C6F9FC3F27}"/>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64040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1FA0DFB-CEDD-47FF-AA23-62CFE8026EC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4303B0C8-50FF-4ACF-94C4-B667CD547C0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6A32F50A-1F31-4858-9298-87DAE861961B}"/>
              </a:ext>
            </a:extLst>
          </p:cNvPr>
          <p:cNvSpPr>
            <a:spLocks noGrp="1"/>
          </p:cNvSpPr>
          <p:nvPr>
            <p:ph type="dt" sz="half" idx="10"/>
          </p:nvPr>
        </p:nvSpPr>
        <p:spPr/>
        <p:txBody>
          <a:bodyPr/>
          <a:lstStyle/>
          <a:p>
            <a:fld id="{34011509-1C07-4DDE-8BE9-39FE28D69625}"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864E4DE0-D470-497F-ABBB-6BA6CABEC40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A632D2D9-D291-4374-978F-06C5DD2F832C}"/>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359783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B6D43B-626B-4051-B96A-012012BC2B8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93CCF46F-4856-4562-A0A4-68D636467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0EBEE6CB-81DA-4268-85DE-4640ACC2F7A7}"/>
              </a:ext>
            </a:extLst>
          </p:cNvPr>
          <p:cNvSpPr>
            <a:spLocks noGrp="1"/>
          </p:cNvSpPr>
          <p:nvPr>
            <p:ph type="dt" sz="half" idx="10"/>
          </p:nvPr>
        </p:nvSpPr>
        <p:spPr/>
        <p:txBody>
          <a:bodyPr/>
          <a:lstStyle/>
          <a:p>
            <a:fld id="{FCC3548A-4525-45BE-87F2-D10E5668BAFF}"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8A2FD44F-401F-48BD-AD4F-284E553DBB7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1F2A58A3-A9D3-4070-9EBF-D5BBA20F658E}"/>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364567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2D4049C-6582-4682-AC80-F5C3AD3809F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C8A52216-6245-4F9B-84B8-0954778CA7F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F64A9214-92CF-48CC-9B18-A32896E9AC5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D123D0E6-A13C-4AD0-9D38-6FEE9B276813}"/>
              </a:ext>
            </a:extLst>
          </p:cNvPr>
          <p:cNvSpPr>
            <a:spLocks noGrp="1"/>
          </p:cNvSpPr>
          <p:nvPr>
            <p:ph type="dt" sz="half" idx="10"/>
          </p:nvPr>
        </p:nvSpPr>
        <p:spPr/>
        <p:txBody>
          <a:bodyPr/>
          <a:lstStyle/>
          <a:p>
            <a:fld id="{3B2459C2-582F-4291-866E-143769F5C47C}" type="datetime1">
              <a:rPr lang="ru-RU" smtClean="0"/>
              <a:t>25.10.2021</a:t>
            </a:fld>
            <a:endParaRPr lang="ru-RU"/>
          </a:p>
        </p:txBody>
      </p:sp>
      <p:sp>
        <p:nvSpPr>
          <p:cNvPr id="6" name="Нижний колонтитул 5">
            <a:extLst>
              <a:ext uri="{FF2B5EF4-FFF2-40B4-BE49-F238E27FC236}">
                <a16:creationId xmlns="" xmlns:a16="http://schemas.microsoft.com/office/drawing/2014/main" id="{2C8FC4F3-9778-4CEE-ACCE-438E66C79D5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D7D6787A-9244-4594-9716-B855852906CD}"/>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3822656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37741D1-878A-49D5-BEC9-FA603E759F7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0A93BE32-CC28-4EBF-A108-468FCA801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6EFD6621-2822-44D2-AE94-376DABF5823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27E1E592-226B-45D1-8690-284FBBCFD3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6D296613-12C5-47D1-BE62-44D1D0DB043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8193B8FA-52E8-4918-B25E-F13485B5C57C}"/>
              </a:ext>
            </a:extLst>
          </p:cNvPr>
          <p:cNvSpPr>
            <a:spLocks noGrp="1"/>
          </p:cNvSpPr>
          <p:nvPr>
            <p:ph type="dt" sz="half" idx="10"/>
          </p:nvPr>
        </p:nvSpPr>
        <p:spPr/>
        <p:txBody>
          <a:bodyPr/>
          <a:lstStyle/>
          <a:p>
            <a:fld id="{78747D70-F011-4336-8077-4EBCE476F921}" type="datetime1">
              <a:rPr lang="ru-RU" smtClean="0"/>
              <a:t>25.10.2021</a:t>
            </a:fld>
            <a:endParaRPr lang="ru-RU"/>
          </a:p>
        </p:txBody>
      </p:sp>
      <p:sp>
        <p:nvSpPr>
          <p:cNvPr id="8" name="Нижний колонтитул 7">
            <a:extLst>
              <a:ext uri="{FF2B5EF4-FFF2-40B4-BE49-F238E27FC236}">
                <a16:creationId xmlns="" xmlns:a16="http://schemas.microsoft.com/office/drawing/2014/main" id="{DCD2490D-6046-4ADB-BBA6-11D83742A58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7FF3970C-38F5-4772-B3A3-54406B567715}"/>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174400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FAA1692-C4BB-468E-9CF2-526F307E689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D725B3F1-E864-42CC-8783-58C9FB2573D2}"/>
              </a:ext>
            </a:extLst>
          </p:cNvPr>
          <p:cNvSpPr>
            <a:spLocks noGrp="1"/>
          </p:cNvSpPr>
          <p:nvPr>
            <p:ph type="dt" sz="half" idx="10"/>
          </p:nvPr>
        </p:nvSpPr>
        <p:spPr/>
        <p:txBody>
          <a:bodyPr/>
          <a:lstStyle/>
          <a:p>
            <a:fld id="{D9022B6E-C57F-47D1-BA85-909F64CFF50C}" type="datetime1">
              <a:rPr lang="ru-RU" smtClean="0"/>
              <a:t>25.10.2021</a:t>
            </a:fld>
            <a:endParaRPr lang="ru-RU"/>
          </a:p>
        </p:txBody>
      </p:sp>
      <p:sp>
        <p:nvSpPr>
          <p:cNvPr id="4" name="Нижний колонтитул 3">
            <a:extLst>
              <a:ext uri="{FF2B5EF4-FFF2-40B4-BE49-F238E27FC236}">
                <a16:creationId xmlns="" xmlns:a16="http://schemas.microsoft.com/office/drawing/2014/main" id="{BF1F3B41-8106-4E16-B5F6-843E77D1156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8B28644F-F509-47B9-BBE6-F6599FCB126E}"/>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2835774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FB5A6ED7-5041-4EA4-AE6B-3D5B3B515BB5}"/>
              </a:ext>
            </a:extLst>
          </p:cNvPr>
          <p:cNvSpPr>
            <a:spLocks noGrp="1"/>
          </p:cNvSpPr>
          <p:nvPr>
            <p:ph type="dt" sz="half" idx="10"/>
          </p:nvPr>
        </p:nvSpPr>
        <p:spPr/>
        <p:txBody>
          <a:bodyPr/>
          <a:lstStyle/>
          <a:p>
            <a:fld id="{3A5482D8-2C46-4351-B27A-F8AF57DA8188}" type="datetime1">
              <a:rPr lang="ru-RU" smtClean="0"/>
              <a:t>25.10.2021</a:t>
            </a:fld>
            <a:endParaRPr lang="ru-RU"/>
          </a:p>
        </p:txBody>
      </p:sp>
      <p:sp>
        <p:nvSpPr>
          <p:cNvPr id="3" name="Нижний колонтитул 2">
            <a:extLst>
              <a:ext uri="{FF2B5EF4-FFF2-40B4-BE49-F238E27FC236}">
                <a16:creationId xmlns="" xmlns:a16="http://schemas.microsoft.com/office/drawing/2014/main" id="{733F605A-57CA-4BE0-A05B-4FAB2C1F1A5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8E008241-A1FA-49FA-8446-641D91DCA010}"/>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141918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434E68C-01C1-4E1C-8BC2-87D2D588EDD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D6121352-3C65-45D9-8F87-65E99C664F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C1D98952-6292-4E12-9F13-D4B03C202F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7C21688E-B1C5-4318-B68E-D0B0A589D1CF}"/>
              </a:ext>
            </a:extLst>
          </p:cNvPr>
          <p:cNvSpPr>
            <a:spLocks noGrp="1"/>
          </p:cNvSpPr>
          <p:nvPr>
            <p:ph type="dt" sz="half" idx="10"/>
          </p:nvPr>
        </p:nvSpPr>
        <p:spPr/>
        <p:txBody>
          <a:bodyPr/>
          <a:lstStyle/>
          <a:p>
            <a:fld id="{CEAEC9DF-8023-4CA6-B9B8-40C3FB6AD39C}" type="datetime1">
              <a:rPr lang="ru-RU" smtClean="0"/>
              <a:t>25.10.2021</a:t>
            </a:fld>
            <a:endParaRPr lang="ru-RU"/>
          </a:p>
        </p:txBody>
      </p:sp>
      <p:sp>
        <p:nvSpPr>
          <p:cNvPr id="6" name="Нижний колонтитул 5">
            <a:extLst>
              <a:ext uri="{FF2B5EF4-FFF2-40B4-BE49-F238E27FC236}">
                <a16:creationId xmlns="" xmlns:a16="http://schemas.microsoft.com/office/drawing/2014/main" id="{4D8D4775-D5C3-46C3-9696-2FDC27C1E60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20B6E3CA-736E-4A55-ABA9-59403FF96681}"/>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172357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3A4D645-74AF-4CBA-9BE2-0C9F382E635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802B05BF-9089-46D0-B53F-F5B66950D6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D1EF9AB8-1105-47BE-8C66-DDAED3AFC6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03680F94-2F01-48AE-96F9-0972B8B3AE51}"/>
              </a:ext>
            </a:extLst>
          </p:cNvPr>
          <p:cNvSpPr>
            <a:spLocks noGrp="1"/>
          </p:cNvSpPr>
          <p:nvPr>
            <p:ph type="dt" sz="half" idx="10"/>
          </p:nvPr>
        </p:nvSpPr>
        <p:spPr/>
        <p:txBody>
          <a:bodyPr/>
          <a:lstStyle/>
          <a:p>
            <a:fld id="{6375B6DC-536B-4D98-BF6E-70218B543E89}" type="datetime1">
              <a:rPr lang="ru-RU" smtClean="0"/>
              <a:t>25.10.2021</a:t>
            </a:fld>
            <a:endParaRPr lang="ru-RU"/>
          </a:p>
        </p:txBody>
      </p:sp>
      <p:sp>
        <p:nvSpPr>
          <p:cNvPr id="6" name="Нижний колонтитул 5">
            <a:extLst>
              <a:ext uri="{FF2B5EF4-FFF2-40B4-BE49-F238E27FC236}">
                <a16:creationId xmlns="" xmlns:a16="http://schemas.microsoft.com/office/drawing/2014/main" id="{7A5F006E-5BD7-4C81-B157-0F6F051BCF1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52908B0F-7F93-409E-B2D1-C4A6920E5C2E}"/>
              </a:ext>
            </a:extLst>
          </p:cNvPr>
          <p:cNvSpPr>
            <a:spLocks noGrp="1"/>
          </p:cNvSpPr>
          <p:nvPr>
            <p:ph type="sldNum" sz="quarter" idx="12"/>
          </p:nvPr>
        </p:nvSpPr>
        <p:spPr/>
        <p:txBody>
          <a:bodyPr/>
          <a:lstStyle/>
          <a:p>
            <a:fld id="{9D7EE79F-CDC9-45A3-9B96-8DCC79B90D80}" type="slidenum">
              <a:rPr lang="ru-RU" smtClean="0"/>
              <a:t>‹#›</a:t>
            </a:fld>
            <a:endParaRPr lang="ru-RU"/>
          </a:p>
        </p:txBody>
      </p:sp>
    </p:spTree>
    <p:extLst>
      <p:ext uri="{BB962C8B-B14F-4D97-AF65-F5344CB8AC3E}">
        <p14:creationId xmlns:p14="http://schemas.microsoft.com/office/powerpoint/2010/main" val="171777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D1AB5B-F250-4298-AAF4-A36278C720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9A89726F-E7D5-46FE-B499-90A65C771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90983956-F145-44C7-A2CC-39297688D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6A88A-2134-49C1-88AA-F51985D0A1A1}" type="datetime1">
              <a:rPr lang="ru-RU" smtClean="0"/>
              <a:t>25.10.2021</a:t>
            </a:fld>
            <a:endParaRPr lang="ru-RU"/>
          </a:p>
        </p:txBody>
      </p:sp>
      <p:sp>
        <p:nvSpPr>
          <p:cNvPr id="5" name="Нижний колонтитул 4">
            <a:extLst>
              <a:ext uri="{FF2B5EF4-FFF2-40B4-BE49-F238E27FC236}">
                <a16:creationId xmlns="" xmlns:a16="http://schemas.microsoft.com/office/drawing/2014/main" id="{5DB282A1-FA7C-44DE-AB10-A399DB778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343DCE79-0131-4763-9BA2-32640AB436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EE79F-CDC9-45A3-9B96-8DCC79B90D80}" type="slidenum">
              <a:rPr lang="ru-RU" smtClean="0"/>
              <a:t>‹#›</a:t>
            </a:fld>
            <a:endParaRPr lang="ru-RU"/>
          </a:p>
        </p:txBody>
      </p:sp>
    </p:spTree>
    <p:extLst>
      <p:ext uri="{BB962C8B-B14F-4D97-AF65-F5344CB8AC3E}">
        <p14:creationId xmlns:p14="http://schemas.microsoft.com/office/powerpoint/2010/main" val="406175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5137790"/>
            <a:ext cx="11772452" cy="1720210"/>
          </a:xfrm>
        </p:spPr>
        <p:txBody>
          <a:bodyPr>
            <a:normAutofit/>
          </a:bodyPr>
          <a:lstStyle/>
          <a:p>
            <a:pPr marL="0" indent="0">
              <a:lnSpc>
                <a:spcPct val="100000"/>
              </a:lnSpc>
              <a:spcBef>
                <a:spcPts val="0"/>
              </a:spcBef>
              <a:buNone/>
            </a:pPr>
            <a:r>
              <a:rPr lang="ru-RU" b="1" i="1" dirty="0" smtClean="0">
                <a:solidFill>
                  <a:srgbClr val="7030A0"/>
                </a:solidFill>
              </a:rPr>
              <a:t> </a:t>
            </a:r>
            <a:r>
              <a:rPr lang="ru-RU" b="1" i="1" dirty="0" err="1" smtClean="0">
                <a:solidFill>
                  <a:srgbClr val="7030A0"/>
                </a:solidFill>
                <a:latin typeface="Times New Roman" panose="02020603050405020304" pitchFamily="18" charset="0"/>
                <a:cs typeface="Times New Roman" panose="02020603050405020304" pitchFamily="18" charset="0"/>
              </a:rPr>
              <a:t>Мектепке</a:t>
            </a:r>
            <a:r>
              <a:rPr lang="ru-RU" b="1" i="1" dirty="0" smtClean="0">
                <a:solidFill>
                  <a:srgbClr val="7030A0"/>
                </a:solidFill>
                <a:latin typeface="Times New Roman" panose="02020603050405020304" pitchFamily="18" charset="0"/>
                <a:cs typeface="Times New Roman" panose="02020603050405020304" pitchFamily="18" charset="0"/>
              </a:rPr>
              <a:t> </a:t>
            </a:r>
            <a:r>
              <a:rPr lang="ru-RU" b="1" i="1" dirty="0" err="1" smtClean="0">
                <a:solidFill>
                  <a:srgbClr val="7030A0"/>
                </a:solidFill>
                <a:latin typeface="Times New Roman" panose="02020603050405020304" pitchFamily="18" charset="0"/>
                <a:cs typeface="Times New Roman" panose="02020603050405020304" pitchFamily="18" charset="0"/>
              </a:rPr>
              <a:t>дайын</a:t>
            </a:r>
            <a:r>
              <a:rPr lang="ru-RU" b="1" i="1" dirty="0" smtClean="0">
                <a:solidFill>
                  <a:srgbClr val="7030A0"/>
                </a:solidFill>
                <a:latin typeface="Times New Roman" panose="02020603050405020304" pitchFamily="18" charset="0"/>
                <a:cs typeface="Times New Roman" panose="02020603050405020304" pitchFamily="18" charset="0"/>
              </a:rPr>
              <a:t> болу </a:t>
            </a:r>
            <a:r>
              <a:rPr lang="ru-RU" b="1" i="1" dirty="0" err="1" smtClean="0">
                <a:solidFill>
                  <a:srgbClr val="7030A0"/>
                </a:solidFill>
                <a:latin typeface="Times New Roman" panose="02020603050405020304" pitchFamily="18" charset="0"/>
                <a:cs typeface="Times New Roman" panose="02020603050405020304" pitchFamily="18" charset="0"/>
              </a:rPr>
              <a:t>деген</a:t>
            </a:r>
            <a:r>
              <a:rPr lang="kk-KZ" b="1" i="1" dirty="0" err="1" smtClean="0">
                <a:solidFill>
                  <a:srgbClr val="7030A0"/>
                </a:solidFill>
                <a:latin typeface="Times New Roman" panose="02020603050405020304" pitchFamily="18" charset="0"/>
                <a:cs typeface="Times New Roman" panose="02020603050405020304" pitchFamily="18" charset="0"/>
              </a:rPr>
              <a:t>іміз</a:t>
            </a:r>
            <a:r>
              <a:rPr lang="kk-KZ" b="1" i="1" dirty="0" smtClean="0">
                <a:solidFill>
                  <a:srgbClr val="7030A0"/>
                </a:solidFill>
                <a:latin typeface="Times New Roman" panose="02020603050405020304" pitchFamily="18" charset="0"/>
                <a:cs typeface="Times New Roman" panose="02020603050405020304" pitchFamily="18" charset="0"/>
              </a:rPr>
              <a:t> оқу және санауды білу деген емес,мектепке дайын болу дегеніміз  осының бәрін үйренуге дайын болу.</a:t>
            </a:r>
            <a:endParaRPr lang="ru-RU" b="1" i="1" dirty="0">
              <a:solidFill>
                <a:srgbClr val="7030A0"/>
              </a:solidFill>
              <a:latin typeface="Times New Roman" panose="02020603050405020304" pitchFamily="18" charset="0"/>
              <a:cs typeface="Times New Roman" panose="02020603050405020304" pitchFamily="18" charset="0"/>
            </a:endParaRPr>
          </a:p>
          <a:p>
            <a:pPr marL="0" indent="0" algn="r">
              <a:lnSpc>
                <a:spcPct val="100000"/>
              </a:lnSpc>
              <a:spcBef>
                <a:spcPts val="0"/>
              </a:spcBef>
              <a:buNone/>
            </a:pPr>
            <a:r>
              <a:rPr lang="ru-RU" sz="2400" dirty="0" smtClean="0">
                <a:latin typeface="Times New Roman" panose="02020603050405020304" pitchFamily="18" charset="0"/>
                <a:cs typeface="Times New Roman" panose="02020603050405020304" pitchFamily="18" charset="0"/>
              </a:rPr>
              <a:t>Леонид Абрамович </a:t>
            </a:r>
            <a:r>
              <a:rPr lang="ru-RU" sz="2400" dirty="0" err="1" smtClean="0">
                <a:latin typeface="Times New Roman" panose="02020603050405020304" pitchFamily="18" charset="0"/>
                <a:cs typeface="Times New Roman" panose="02020603050405020304" pitchFamily="18" charset="0"/>
              </a:rPr>
              <a:t>Венгер</a:t>
            </a:r>
            <a:endParaRPr lang="ru-RU" sz="2400" dirty="0">
              <a:latin typeface="Times New Roman" panose="02020603050405020304" pitchFamily="18" charset="0"/>
              <a:cs typeface="Times New Roman" panose="02020603050405020304" pitchFamily="18" charset="0"/>
            </a:endParaRPr>
          </a:p>
        </p:txBody>
      </p:sp>
      <p:pic>
        <p:nvPicPr>
          <p:cNvPr id="4" name="Picture 3" descr="A picture containing person, sitting, indoor, child&#10;&#10;Description automatically generated">
            <a:extLst>
              <a:ext uri="{FF2B5EF4-FFF2-40B4-BE49-F238E27FC236}">
                <a16:creationId xmlns="" xmlns:a16="http://schemas.microsoft.com/office/drawing/2014/main" id="{16D12BDF-50FC-454D-AED1-27E443A759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5294" y="1228961"/>
            <a:ext cx="5751417" cy="3818640"/>
          </a:xfrm>
          <a:prstGeom prst="rect">
            <a:avLst/>
          </a:prstGeom>
        </p:spPr>
      </p:pic>
      <p:sp>
        <p:nvSpPr>
          <p:cNvPr id="5" name="Text Box 6">
            <a:extLst>
              <a:ext uri="{FF2B5EF4-FFF2-40B4-BE49-F238E27FC236}">
                <a16:creationId xmlns="" xmlns:a16="http://schemas.microsoft.com/office/drawing/2014/main" id="{DD0E81EB-A502-494B-BBE7-B00AE240DB63}"/>
              </a:ext>
            </a:extLst>
          </p:cNvPr>
          <p:cNvSpPr txBox="1">
            <a:spLocks noChangeArrowheads="1"/>
          </p:cNvSpPr>
          <p:nvPr/>
        </p:nvSpPr>
        <p:spPr bwMode="auto">
          <a:xfrm>
            <a:off x="564316" y="-1"/>
            <a:ext cx="106333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ru-RU" altLang="ru-RU" sz="3600" b="1" dirty="0" smtClean="0">
                <a:solidFill>
                  <a:srgbClr val="0070C0"/>
                </a:solidFill>
              </a:rPr>
              <a:t>Б</a:t>
            </a:r>
            <a:r>
              <a:rPr lang="kk-KZ" altLang="ru-RU" sz="3600" b="1" dirty="0" smtClean="0">
                <a:solidFill>
                  <a:srgbClr val="0070C0"/>
                </a:solidFill>
              </a:rPr>
              <a:t>аланың мектеп өміріне бейімделуі</a:t>
            </a:r>
            <a:endParaRPr lang="ru-RU" altLang="ru-RU" sz="3600" b="1" dirty="0">
              <a:solidFill>
                <a:srgbClr val="0070C0"/>
              </a:solidFill>
            </a:endParaRPr>
          </a:p>
        </p:txBody>
      </p:sp>
    </p:spTree>
    <p:extLst>
      <p:ext uri="{BB962C8B-B14F-4D97-AF65-F5344CB8AC3E}">
        <p14:creationId xmlns:p14="http://schemas.microsoft.com/office/powerpoint/2010/main" val="151833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1040" y="64595"/>
            <a:ext cx="9169917" cy="1143000"/>
          </a:xfrm>
        </p:spPr>
        <p:txBody>
          <a:bodyPr vert="horz" lIns="91440" tIns="45720" rIns="91440" bIns="45720" rtlCol="0" anchor="ctr">
            <a:normAutofit/>
          </a:bodyPr>
          <a:lstStyle/>
          <a:p>
            <a:pPr algn="ctr">
              <a:lnSpc>
                <a:spcPts val="3900"/>
              </a:lnSpc>
            </a:pPr>
            <a:r>
              <a:rPr lang="ru-RU" sz="4000" b="1" dirty="0" err="1">
                <a:solidFill>
                  <a:srgbClr val="002060"/>
                </a:solidFill>
                <a:latin typeface="+mn-lt"/>
              </a:rPr>
              <a:t>Мұғалімдермен</a:t>
            </a:r>
            <a:r>
              <a:rPr lang="ru-RU" sz="4000" b="1" dirty="0">
                <a:solidFill>
                  <a:srgbClr val="002060"/>
                </a:solidFill>
                <a:latin typeface="+mn-lt"/>
              </a:rPr>
              <a:t> </a:t>
            </a:r>
            <a:r>
              <a:rPr lang="ru-RU" sz="4000" b="1" dirty="0" err="1">
                <a:solidFill>
                  <a:srgbClr val="002060"/>
                </a:solidFill>
                <a:latin typeface="+mn-lt"/>
              </a:rPr>
              <a:t>ынтмақтастық</a:t>
            </a:r>
            <a:r>
              <a:rPr lang="ru-RU" sz="4000" b="1" dirty="0">
                <a:solidFill>
                  <a:srgbClr val="002060"/>
                </a:solidFill>
                <a:latin typeface="+mn-lt"/>
              </a:rPr>
              <a:t> </a:t>
            </a:r>
            <a:r>
              <a:rPr lang="ru-RU" sz="4000" b="1" dirty="0" err="1">
                <a:solidFill>
                  <a:srgbClr val="002060"/>
                </a:solidFill>
                <a:latin typeface="+mn-lt"/>
              </a:rPr>
              <a:t>орнатыңыз</a:t>
            </a:r>
            <a:r>
              <a:rPr lang="ru-RU" sz="4000" b="1" dirty="0">
                <a:solidFill>
                  <a:srgbClr val="002060"/>
                </a:solidFill>
                <a:latin typeface="+mn-lt"/>
              </a:rPr>
              <a:t>!</a:t>
            </a:r>
          </a:p>
        </p:txBody>
      </p:sp>
      <p:sp>
        <p:nvSpPr>
          <p:cNvPr id="3" name="Содержимое 2"/>
          <p:cNvSpPr>
            <a:spLocks noGrp="1"/>
          </p:cNvSpPr>
          <p:nvPr>
            <p:ph idx="1"/>
          </p:nvPr>
        </p:nvSpPr>
        <p:spPr>
          <a:xfrm>
            <a:off x="619899" y="1479381"/>
            <a:ext cx="11162294" cy="5043510"/>
          </a:xfrm>
        </p:spPr>
        <p:txBody>
          <a:bodyPr vert="horz" lIns="91440" tIns="45720" rIns="91440" bIns="45720" rtlCol="0">
            <a:noAutofit/>
          </a:bodyPr>
          <a:lstStyle/>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Баланың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эмоциялық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күйі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туралы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сұрап</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отырыңыз</a:t>
            </a:r>
            <a:endParaRPr lang="ru-RU" b="1" dirty="0">
              <a:latin typeface="Arial" panose="020B0604020202020204" pitchFamily="34" charset="0"/>
              <a:cs typeface="Arial" panose="020B0604020202020204" pitchFamily="34" charset="0"/>
            </a:endParaRPr>
          </a:p>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Мұғалімнен</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кеңес</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сұраңыз</a:t>
            </a:r>
            <a:endParaRPr lang="ru-RU" b="1" dirty="0">
              <a:solidFill>
                <a:srgbClr val="0070C0"/>
              </a:solidFill>
              <a:latin typeface="Arial" panose="020B0604020202020204" pitchFamily="34" charset="0"/>
              <a:cs typeface="Arial" panose="020B0604020202020204" pitchFamily="34" charset="0"/>
            </a:endParaRPr>
          </a:p>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Үй</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тапсырмасын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нақтылап</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сұрап</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алыңыз</a:t>
            </a:r>
            <a:endParaRPr lang="ru-RU" b="1" dirty="0">
              <a:latin typeface="Arial" panose="020B0604020202020204" pitchFamily="34" charset="0"/>
              <a:cs typeface="Arial" panose="020B0604020202020204" pitchFamily="34" charset="0"/>
            </a:endParaRPr>
          </a:p>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Мұғалімге</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балаңыздың</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эмоциялық</a:t>
            </a:r>
            <a:r>
              <a:rPr lang="ru-RU" b="1" dirty="0">
                <a:solidFill>
                  <a:srgbClr val="0070C0"/>
                </a:solidFill>
                <a:latin typeface="Arial" panose="020B0604020202020204" pitchFamily="34" charset="0"/>
                <a:cs typeface="Arial" panose="020B0604020202020204" pitchFamily="34" charset="0"/>
              </a:rPr>
              <a:t> және </a:t>
            </a:r>
            <a:r>
              <a:rPr lang="ru-RU" b="1" dirty="0" err="1">
                <a:solidFill>
                  <a:srgbClr val="0070C0"/>
                </a:solidFill>
                <a:latin typeface="Arial" panose="020B0604020202020204" pitchFamily="34" charset="0"/>
                <a:cs typeface="Arial" panose="020B0604020202020204" pitchFamily="34" charset="0"/>
              </a:rPr>
              <a:t>психикалық</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дамуының</a:t>
            </a:r>
            <a:r>
              <a:rPr lang="ru-RU" b="1" dirty="0">
                <a:solidFill>
                  <a:srgbClr val="0070C0"/>
                </a:solidFill>
                <a:latin typeface="Arial" panose="020B0604020202020204" pitchFamily="34" charset="0"/>
                <a:cs typeface="Arial" panose="020B0604020202020204" pitchFamily="34" charset="0"/>
              </a:rPr>
              <a:t> және </a:t>
            </a:r>
            <a:r>
              <a:rPr lang="ru-RU" b="1" dirty="0" err="1">
                <a:solidFill>
                  <a:srgbClr val="0070C0"/>
                </a:solidFill>
                <a:latin typeface="Arial" panose="020B0604020202020204" pitchFamily="34" charset="0"/>
                <a:cs typeface="Arial" panose="020B0604020202020204" pitchFamily="34" charset="0"/>
              </a:rPr>
              <a:t>мінез</a:t>
            </a:r>
            <a:r>
              <a:rPr lang="en-GB" b="1" dirty="0">
                <a:solidFill>
                  <a:srgbClr val="0070C0"/>
                </a:solidFill>
                <a:latin typeface="Arial" panose="020B0604020202020204" pitchFamily="34" charset="0"/>
                <a:cs typeface="Arial" panose="020B0604020202020204" pitchFamily="34" charset="0"/>
              </a:rPr>
              <a:t>-</a:t>
            </a:r>
            <a:r>
              <a:rPr lang="kk-KZ" b="1" dirty="0">
                <a:solidFill>
                  <a:srgbClr val="0070C0"/>
                </a:solidFill>
                <a:latin typeface="Arial" panose="020B0604020202020204" pitchFamily="34" charset="0"/>
                <a:cs typeface="Arial" panose="020B0604020202020204" pitchFamily="34" charset="0"/>
              </a:rPr>
              <a:t>құлқының ерекшеліктерін айтып беріңіз</a:t>
            </a:r>
            <a:endParaRPr lang="ru-RU" b="1" dirty="0">
              <a:solidFill>
                <a:srgbClr val="0070C0"/>
              </a:solidFill>
              <a:latin typeface="Arial" panose="020B0604020202020204" pitchFamily="34" charset="0"/>
              <a:cs typeface="Arial" panose="020B0604020202020204" pitchFamily="34" charset="0"/>
            </a:endParaRPr>
          </a:p>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Көмек</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сұраңыз</a:t>
            </a:r>
            <a:endParaRPr lang="ru-RU" b="1" dirty="0">
              <a:latin typeface="Arial" panose="020B0604020202020204" pitchFamily="34" charset="0"/>
              <a:cs typeface="Arial" panose="020B0604020202020204" pitchFamily="34" charset="0"/>
            </a:endParaRPr>
          </a:p>
          <a:p>
            <a:pPr marL="0" indent="0">
              <a:lnSpc>
                <a:spcPct val="10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Балалар</a:t>
            </a:r>
            <a:r>
              <a:rPr lang="ru-RU" b="1" dirty="0">
                <a:solidFill>
                  <a:srgbClr val="0070C0"/>
                </a:solidFill>
                <a:latin typeface="Arial" panose="020B0604020202020204" pitchFamily="34" charset="0"/>
                <a:cs typeface="Arial" panose="020B0604020202020204" pitchFamily="34" charset="0"/>
              </a:rPr>
              <a:t> мен </a:t>
            </a:r>
            <a:r>
              <a:rPr lang="ru-RU" b="1" dirty="0" err="1">
                <a:solidFill>
                  <a:srgbClr val="0070C0"/>
                </a:solidFill>
                <a:latin typeface="Arial" panose="020B0604020202020204" pitchFamily="34" charset="0"/>
                <a:cs typeface="Arial" panose="020B0604020202020204" pitchFamily="34" charset="0"/>
              </a:rPr>
              <a:t>ата</a:t>
            </a:r>
            <a:r>
              <a:rPr lang="en-GB" b="1" dirty="0">
                <a:solidFill>
                  <a:srgbClr val="0070C0"/>
                </a:solidFill>
                <a:latin typeface="Arial" panose="020B0604020202020204" pitchFamily="34" charset="0"/>
                <a:cs typeface="Arial" panose="020B0604020202020204" pitchFamily="34" charset="0"/>
              </a:rPr>
              <a:t>-</a:t>
            </a:r>
            <a:r>
              <a:rPr lang="kk-KZ" b="1" dirty="0">
                <a:solidFill>
                  <a:srgbClr val="0070C0"/>
                </a:solidFill>
                <a:latin typeface="Arial" panose="020B0604020202020204" pitchFamily="34" charset="0"/>
                <a:cs typeface="Arial" panose="020B0604020202020204" pitchFamily="34" charset="0"/>
              </a:rPr>
              <a:t>аналар арасындағы мәселелер мен дауларды міндетті түрде мұғалімді қатыстыра отырып шешіңіз</a:t>
            </a:r>
            <a:endParaRPr lang="ru-RU" b="1" dirty="0">
              <a:solidFill>
                <a:srgbClr val="0070C0"/>
              </a:solidFill>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254"/>
            <a:ext cx="12192000" cy="1168520"/>
          </a:xfrm>
        </p:spPr>
        <p:txBody>
          <a:bodyPr>
            <a:normAutofit fontScale="90000"/>
          </a:bodyPr>
          <a:lstStyle/>
          <a:p>
            <a:pPr algn="ctr">
              <a:lnSpc>
                <a:spcPct val="100000"/>
              </a:lnSpc>
            </a:pPr>
            <a:r>
              <a:rPr lang="ru-RU" sz="4800" b="1" dirty="0" err="1">
                <a:solidFill>
                  <a:srgbClr val="0070C0"/>
                </a:solidFill>
              </a:rPr>
              <a:t>Қабылдау</a:t>
            </a:r>
            <a:r>
              <a:rPr lang="ru-RU" sz="4800" b="1" dirty="0">
                <a:solidFill>
                  <a:srgbClr val="0070C0"/>
                </a:solidFill>
              </a:rPr>
              <a:t> мен </a:t>
            </a:r>
            <a:r>
              <a:rPr lang="ru-RU" sz="4800" b="1" dirty="0" err="1">
                <a:solidFill>
                  <a:srgbClr val="0070C0"/>
                </a:solidFill>
              </a:rPr>
              <a:t>махаббат</a:t>
            </a:r>
            <a:r>
              <a:rPr lang="ru-RU" sz="4800" b="1" dirty="0">
                <a:solidFill>
                  <a:srgbClr val="0070C0"/>
                </a:solidFill>
              </a:rPr>
              <a:t> </a:t>
            </a:r>
            <a:r>
              <a:rPr lang="ru-RU" sz="4800" b="1" dirty="0" err="1">
                <a:solidFill>
                  <a:srgbClr val="0070C0"/>
                </a:solidFill>
              </a:rPr>
              <a:t>ортасын</a:t>
            </a:r>
            <a:r>
              <a:rPr lang="ru-RU" sz="4800" b="1" dirty="0">
                <a:solidFill>
                  <a:srgbClr val="0070C0"/>
                </a:solidFill>
              </a:rPr>
              <a:t> </a:t>
            </a:r>
            <a:r>
              <a:rPr lang="ru-RU" sz="4800" b="1" dirty="0" err="1">
                <a:solidFill>
                  <a:srgbClr val="0070C0"/>
                </a:solidFill>
              </a:rPr>
              <a:t>қалыптастырыңыз</a:t>
            </a:r>
            <a:endParaRPr lang="ru-RU" sz="4800" b="1" dirty="0">
              <a:solidFill>
                <a:srgbClr val="0070C0"/>
              </a:solidFill>
            </a:endParaRPr>
          </a:p>
        </p:txBody>
      </p:sp>
      <p:sp>
        <p:nvSpPr>
          <p:cNvPr id="3" name="Объект 2"/>
          <p:cNvSpPr>
            <a:spLocks noGrp="1"/>
          </p:cNvSpPr>
          <p:nvPr>
            <p:ph idx="1"/>
          </p:nvPr>
        </p:nvSpPr>
        <p:spPr>
          <a:xfrm>
            <a:off x="943015" y="1642746"/>
            <a:ext cx="10944185" cy="4351338"/>
          </a:xfrm>
        </p:spPr>
        <p:txBody>
          <a:bodyPr>
            <a:normAutofit/>
          </a:bodyPr>
          <a:lstStyle/>
          <a:p>
            <a:pPr>
              <a:lnSpc>
                <a:spcPct val="100000"/>
              </a:lnSpc>
              <a:spcBef>
                <a:spcPts val="600"/>
              </a:spcBef>
              <a:spcAft>
                <a:spcPts val="600"/>
              </a:spcAft>
              <a:buFont typeface="Wingdings" panose="05000000000000000000" pitchFamily="2" charset="2"/>
              <a:buChar char="ü"/>
            </a:pPr>
            <a:r>
              <a:rPr lang="ru-RU" sz="3600" b="1" dirty="0" err="1"/>
              <a:t>Көңіл</a:t>
            </a:r>
            <a:r>
              <a:rPr lang="ru-RU" sz="3600" b="1" dirty="0"/>
              <a:t> </a:t>
            </a:r>
            <a:r>
              <a:rPr lang="ru-RU" sz="3600" b="1" dirty="0" err="1"/>
              <a:t>қуантар</a:t>
            </a:r>
            <a:r>
              <a:rPr lang="ru-RU" sz="3600" b="1" dirty="0"/>
              <a:t> </a:t>
            </a:r>
            <a:r>
              <a:rPr lang="ru-RU" sz="3600" b="1" dirty="0" err="1"/>
              <a:t>таң</a:t>
            </a:r>
            <a:r>
              <a:rPr lang="ru-RU" sz="3600" b="1" dirty="0"/>
              <a:t> </a:t>
            </a:r>
          </a:p>
          <a:p>
            <a:pPr>
              <a:lnSpc>
                <a:spcPct val="100000"/>
              </a:lnSpc>
              <a:spcBef>
                <a:spcPts val="600"/>
              </a:spcBef>
              <a:spcAft>
                <a:spcPts val="600"/>
              </a:spcAft>
              <a:buFont typeface="Wingdings" panose="05000000000000000000" pitchFamily="2" charset="2"/>
              <a:buChar char="ü"/>
            </a:pPr>
            <a:r>
              <a:rPr lang="ru-RU" sz="3600" b="1" dirty="0" err="1">
                <a:solidFill>
                  <a:srgbClr val="002060"/>
                </a:solidFill>
              </a:rPr>
              <a:t>Күннің</a:t>
            </a:r>
            <a:r>
              <a:rPr lang="ru-RU" sz="3600" b="1" dirty="0">
                <a:solidFill>
                  <a:srgbClr val="002060"/>
                </a:solidFill>
              </a:rPr>
              <a:t> </a:t>
            </a:r>
            <a:r>
              <a:rPr lang="ru-RU" sz="3600" b="1" dirty="0" err="1">
                <a:solidFill>
                  <a:srgbClr val="002060"/>
                </a:solidFill>
              </a:rPr>
              <a:t>ойдағыдай</a:t>
            </a:r>
            <a:r>
              <a:rPr lang="ru-RU" sz="3600" b="1" dirty="0">
                <a:solidFill>
                  <a:srgbClr val="002060"/>
                </a:solidFill>
              </a:rPr>
              <a:t> </a:t>
            </a:r>
            <a:r>
              <a:rPr lang="ru-RU" sz="3600" b="1" dirty="0" err="1">
                <a:solidFill>
                  <a:srgbClr val="002060"/>
                </a:solidFill>
              </a:rPr>
              <a:t>аяқталуы</a:t>
            </a:r>
            <a:endParaRPr lang="ru-RU" sz="3600" b="1" dirty="0">
              <a:solidFill>
                <a:srgbClr val="002060"/>
              </a:solidFill>
            </a:endParaRPr>
          </a:p>
          <a:p>
            <a:pPr>
              <a:lnSpc>
                <a:spcPct val="100000"/>
              </a:lnSpc>
              <a:spcBef>
                <a:spcPts val="600"/>
              </a:spcBef>
              <a:spcAft>
                <a:spcPts val="600"/>
              </a:spcAft>
              <a:buFont typeface="Wingdings" panose="05000000000000000000" pitchFamily="2" charset="2"/>
              <a:buChar char="ü"/>
            </a:pPr>
            <a:r>
              <a:rPr lang="ru-RU" sz="3600" b="1" dirty="0" err="1"/>
              <a:t>Отбасы</a:t>
            </a:r>
            <a:r>
              <a:rPr lang="ru-RU" sz="3600" b="1" dirty="0"/>
              <a:t> </a:t>
            </a:r>
            <a:r>
              <a:rPr lang="ru-RU" sz="3600" b="1" dirty="0" err="1"/>
              <a:t>мүшелері</a:t>
            </a:r>
            <a:r>
              <a:rPr lang="ru-RU" sz="3600" b="1" dirty="0"/>
              <a:t> </a:t>
            </a:r>
            <a:r>
              <a:rPr lang="ru-RU" sz="3600" b="1" dirty="0" err="1"/>
              <a:t>арасындағы</a:t>
            </a:r>
            <a:r>
              <a:rPr lang="ru-RU" sz="3600" b="1" dirty="0"/>
              <a:t> атмосфера</a:t>
            </a:r>
          </a:p>
          <a:p>
            <a:pPr>
              <a:lnSpc>
                <a:spcPct val="100000"/>
              </a:lnSpc>
              <a:spcBef>
                <a:spcPts val="600"/>
              </a:spcBef>
              <a:spcAft>
                <a:spcPts val="600"/>
              </a:spcAft>
              <a:buFont typeface="Wingdings" panose="05000000000000000000" pitchFamily="2" charset="2"/>
              <a:buChar char="ü"/>
            </a:pPr>
            <a:r>
              <a:rPr lang="ru-RU" sz="3600" b="1" dirty="0" err="1">
                <a:solidFill>
                  <a:srgbClr val="002060"/>
                </a:solidFill>
              </a:rPr>
              <a:t>Бірге</a:t>
            </a:r>
            <a:r>
              <a:rPr lang="ru-RU" sz="3600" b="1" dirty="0">
                <a:solidFill>
                  <a:srgbClr val="002060"/>
                </a:solidFill>
              </a:rPr>
              <a:t> </a:t>
            </a:r>
            <a:r>
              <a:rPr lang="ru-RU" sz="3600" b="1" dirty="0" err="1">
                <a:solidFill>
                  <a:srgbClr val="002060"/>
                </a:solidFill>
              </a:rPr>
              <a:t>атқаратын</a:t>
            </a:r>
            <a:r>
              <a:rPr lang="ru-RU" sz="3600" b="1" dirty="0">
                <a:solidFill>
                  <a:srgbClr val="002060"/>
                </a:solidFill>
              </a:rPr>
              <a:t> </a:t>
            </a:r>
            <a:r>
              <a:rPr lang="ru-RU" sz="3600" b="1" dirty="0" err="1">
                <a:solidFill>
                  <a:srgbClr val="002060"/>
                </a:solidFill>
              </a:rPr>
              <a:t>істер</a:t>
            </a:r>
            <a:r>
              <a:rPr lang="ru-RU" sz="3600" b="1" dirty="0">
                <a:solidFill>
                  <a:srgbClr val="002060"/>
                </a:solidFill>
              </a:rPr>
              <a:t> мен </a:t>
            </a:r>
            <a:r>
              <a:rPr lang="ru-RU" sz="3600" b="1" dirty="0" err="1">
                <a:solidFill>
                  <a:srgbClr val="002060"/>
                </a:solidFill>
              </a:rPr>
              <a:t>оқиғалар</a:t>
            </a:r>
            <a:r>
              <a:rPr lang="ru-RU" sz="3600" b="1" dirty="0">
                <a:solidFill>
                  <a:srgbClr val="002060"/>
                </a:solidFill>
              </a:rPr>
              <a:t> </a:t>
            </a:r>
          </a:p>
          <a:p>
            <a:pPr>
              <a:lnSpc>
                <a:spcPct val="100000"/>
              </a:lnSpc>
              <a:spcBef>
                <a:spcPts val="600"/>
              </a:spcBef>
              <a:spcAft>
                <a:spcPts val="600"/>
              </a:spcAft>
              <a:buFont typeface="Wingdings" panose="05000000000000000000" pitchFamily="2" charset="2"/>
              <a:buChar char="ü"/>
            </a:pPr>
            <a:r>
              <a:rPr lang="ru-RU" sz="3600" b="1" dirty="0" err="1"/>
              <a:t>Үйдегі</a:t>
            </a:r>
            <a:r>
              <a:rPr lang="ru-RU" sz="3600" b="1" dirty="0"/>
              <a:t> </a:t>
            </a:r>
            <a:r>
              <a:rPr lang="ru-RU" sz="3600" b="1" dirty="0" err="1"/>
              <a:t>барлық</a:t>
            </a:r>
            <a:r>
              <a:rPr lang="ru-RU" sz="3600" b="1" dirty="0"/>
              <a:t> </a:t>
            </a:r>
            <a:r>
              <a:rPr lang="ru-RU" sz="3600" b="1" dirty="0" err="1"/>
              <a:t>жанжалдарға</a:t>
            </a:r>
            <a:r>
              <a:rPr lang="ru-RU" sz="3600" b="1" dirty="0"/>
              <a:t> </a:t>
            </a:r>
            <a:r>
              <a:rPr lang="ru-RU" sz="3600" b="1" dirty="0" err="1"/>
              <a:t>баланы</a:t>
            </a:r>
            <a:r>
              <a:rPr lang="ru-RU" sz="3600" b="1" dirty="0"/>
              <a:t> </a:t>
            </a:r>
            <a:r>
              <a:rPr lang="ru-RU" sz="3600" b="1" dirty="0" err="1"/>
              <a:t>қатыстырмау</a:t>
            </a:r>
            <a:endParaRPr lang="ru-RU" sz="3600" b="1" dirty="0"/>
          </a:p>
        </p:txBody>
      </p:sp>
    </p:spTree>
    <p:extLst>
      <p:ext uri="{BB962C8B-B14F-4D97-AF65-F5344CB8AC3E}">
        <p14:creationId xmlns:p14="http://schemas.microsoft.com/office/powerpoint/2010/main" val="4195081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Таблица 20"/>
          <p:cNvGraphicFramePr>
            <a:graphicFrameLocks noGrp="1"/>
          </p:cNvGraphicFramePr>
          <p:nvPr>
            <p:extLst>
              <p:ext uri="{D42A27DB-BD31-4B8C-83A1-F6EECF244321}">
                <p14:modId xmlns:p14="http://schemas.microsoft.com/office/powerpoint/2010/main" val="388847865"/>
              </p:ext>
            </p:extLst>
          </p:nvPr>
        </p:nvGraphicFramePr>
        <p:xfrm>
          <a:off x="7895060" y="2868299"/>
          <a:ext cx="3844396" cy="1280160"/>
        </p:xfrm>
        <a:graphic>
          <a:graphicData uri="http://schemas.openxmlformats.org/drawingml/2006/table">
            <a:tbl>
              <a:tblPr firstRow="1" firstCol="1" bandRow="1">
                <a:tableStyleId>{5C22544A-7EE6-4342-B048-85BDC9FD1C3A}</a:tableStyleId>
              </a:tblPr>
              <a:tblGrid>
                <a:gridCol w="1685780">
                  <a:extLst>
                    <a:ext uri="{9D8B030D-6E8A-4147-A177-3AD203B41FA5}">
                      <a16:colId xmlns="" xmlns:a16="http://schemas.microsoft.com/office/drawing/2014/main" val="20000"/>
                    </a:ext>
                  </a:extLst>
                </a:gridCol>
                <a:gridCol w="2158616">
                  <a:extLst>
                    <a:ext uri="{9D8B030D-6E8A-4147-A177-3AD203B41FA5}">
                      <a16:colId xmlns="" xmlns:a16="http://schemas.microsoft.com/office/drawing/2014/main" val="20001"/>
                    </a:ext>
                  </a:extLst>
                </a:gridCol>
              </a:tblGrid>
              <a:tr h="560832">
                <a:tc rowSpan="2">
                  <a:txBody>
                    <a:bodyPr/>
                    <a:lstStyle/>
                    <a:p>
                      <a:pPr>
                        <a:lnSpc>
                          <a:spcPct val="100000"/>
                        </a:lnSpc>
                        <a:spcAft>
                          <a:spcPts val="0"/>
                        </a:spcAft>
                      </a:pPr>
                      <a:r>
                        <a:rPr lang="ru-RU" sz="2800" dirty="0">
                          <a:effectLst/>
                        </a:rPr>
                        <a:t> </a:t>
                      </a:r>
                    </a:p>
                    <a:p>
                      <a:pPr>
                        <a:lnSpc>
                          <a:spcPct val="100000"/>
                        </a:lnSpc>
                        <a:spcAft>
                          <a:spcPts val="0"/>
                        </a:spcAft>
                      </a:pPr>
                      <a:r>
                        <a:rPr lang="ru-RU" sz="2800" dirty="0">
                          <a:solidFill>
                            <a:schemeClr val="tx1"/>
                          </a:solidFill>
                          <a:effectLst/>
                        </a:rPr>
                        <a:t>БҰЙРЫҚ</a:t>
                      </a:r>
                    </a:p>
                    <a:p>
                      <a:pPr>
                        <a:lnSpc>
                          <a:spcPct val="100000"/>
                        </a:lnSpc>
                        <a:spcAft>
                          <a:spcPts val="0"/>
                        </a:spcAft>
                      </a:pPr>
                      <a:r>
                        <a:rPr lang="ru-RU" sz="2800" dirty="0">
                          <a:effectLst/>
                        </a:rPr>
                        <a:t> </a:t>
                      </a:r>
                      <a:endParaRPr lang="ru-RU" sz="2800" dirty="0">
                        <a:effectLst/>
                        <a:latin typeface="Calibri"/>
                        <a:ea typeface="Calibri"/>
                        <a:cs typeface="Times New Roman"/>
                      </a:endParaRPr>
                    </a:p>
                  </a:txBody>
                  <a:tcPr marL="68580" marR="68580" marT="0" marB="0">
                    <a:noFill/>
                  </a:tcPr>
                </a:tc>
                <a:tc>
                  <a:txBody>
                    <a:bodyPr/>
                    <a:lstStyle/>
                    <a:p>
                      <a:pPr algn="ctr">
                        <a:lnSpc>
                          <a:spcPct val="115000"/>
                        </a:lnSpc>
                        <a:spcAft>
                          <a:spcPts val="0"/>
                        </a:spcAft>
                      </a:pPr>
                      <a:r>
                        <a:rPr lang="ru-RU" sz="2800" dirty="0">
                          <a:solidFill>
                            <a:schemeClr val="accent6">
                              <a:lumMod val="75000"/>
                            </a:schemeClr>
                          </a:solidFill>
                          <a:effectLst/>
                        </a:rPr>
                        <a:t>ӨТІНІШ </a:t>
                      </a:r>
                    </a:p>
                    <a:p>
                      <a:pPr algn="ctr">
                        <a:lnSpc>
                          <a:spcPct val="115000"/>
                        </a:lnSpc>
                        <a:spcAft>
                          <a:spcPts val="0"/>
                        </a:spcAft>
                      </a:pPr>
                      <a:endParaRPr lang="ru-RU" sz="1100" dirty="0">
                        <a:solidFill>
                          <a:schemeClr val="accent6">
                            <a:lumMod val="75000"/>
                          </a:schemeClr>
                        </a:solidFill>
                        <a:effectLst/>
                        <a:latin typeface="Calibri"/>
                        <a:ea typeface="Calibri"/>
                        <a:cs typeface="Times New Roman"/>
                      </a:endParaRPr>
                    </a:p>
                  </a:txBody>
                  <a:tcPr marL="68580" marR="68580" marT="0" marB="0">
                    <a:noFill/>
                  </a:tcPr>
                </a:tc>
                <a:extLst>
                  <a:ext uri="{0D108BD9-81ED-4DB2-BD59-A6C34878D82A}">
                    <a16:rowId xmlns="" xmlns:a16="http://schemas.microsoft.com/office/drawing/2014/main" val="10000"/>
                  </a:ext>
                </a:extLst>
              </a:tr>
              <a:tr h="508575">
                <a:tc vMerge="1">
                  <a:txBody>
                    <a:bodyPr/>
                    <a:lstStyle/>
                    <a:p>
                      <a:endParaRPr lang="ru-RU"/>
                    </a:p>
                  </a:txBody>
                  <a:tcPr/>
                </a:tc>
                <a:tc>
                  <a:txBody>
                    <a:bodyPr/>
                    <a:lstStyle/>
                    <a:p>
                      <a:pPr algn="ctr">
                        <a:lnSpc>
                          <a:spcPct val="115000"/>
                        </a:lnSpc>
                        <a:spcAft>
                          <a:spcPts val="0"/>
                        </a:spcAft>
                      </a:pPr>
                      <a:r>
                        <a:rPr lang="ru-RU" sz="2800" b="1" dirty="0">
                          <a:solidFill>
                            <a:schemeClr val="accent6">
                              <a:lumMod val="75000"/>
                            </a:schemeClr>
                          </a:solidFill>
                          <a:effectLst/>
                        </a:rPr>
                        <a:t>ТАПСЫРМА</a:t>
                      </a:r>
                      <a:endParaRPr lang="ru-RU" sz="2800" b="1" dirty="0">
                        <a:solidFill>
                          <a:schemeClr val="accent6">
                            <a:lumMod val="75000"/>
                          </a:schemeClr>
                        </a:solidFill>
                        <a:effectLst/>
                        <a:latin typeface="Calibri"/>
                        <a:ea typeface="Calibri"/>
                        <a:cs typeface="Times New Roman"/>
                      </a:endParaRPr>
                    </a:p>
                  </a:txBody>
                  <a:tcPr marL="68580" marR="68580" marT="0" marB="0">
                    <a:noFill/>
                  </a:tcPr>
                </a:tc>
                <a:extLst>
                  <a:ext uri="{0D108BD9-81ED-4DB2-BD59-A6C34878D82A}">
                    <a16:rowId xmlns="" xmlns:a16="http://schemas.microsoft.com/office/drawing/2014/main" val="10001"/>
                  </a:ext>
                </a:extLst>
              </a:tr>
            </a:tbl>
          </a:graphicData>
        </a:graphic>
      </p:graphicFrame>
      <p:grpSp>
        <p:nvGrpSpPr>
          <p:cNvPr id="23" name="Группа 22"/>
          <p:cNvGrpSpPr/>
          <p:nvPr/>
        </p:nvGrpSpPr>
        <p:grpSpPr>
          <a:xfrm>
            <a:off x="7895060" y="3117313"/>
            <a:ext cx="1104781" cy="771580"/>
            <a:chOff x="3478213" y="4510088"/>
            <a:chExt cx="857250" cy="609600"/>
          </a:xfrm>
        </p:grpSpPr>
        <p:sp>
          <p:nvSpPr>
            <p:cNvPr id="9" name="AutoShape 3"/>
            <p:cNvSpPr>
              <a:spLocks noChangeShapeType="1"/>
            </p:cNvSpPr>
            <p:nvPr/>
          </p:nvSpPr>
          <p:spPr bwMode="auto">
            <a:xfrm>
              <a:off x="3478213" y="4551455"/>
              <a:ext cx="857250" cy="552450"/>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2400"/>
            </a:p>
          </p:txBody>
        </p:sp>
        <p:sp>
          <p:nvSpPr>
            <p:cNvPr id="10" name="AutoShape 2"/>
            <p:cNvSpPr>
              <a:spLocks noChangeShapeType="1"/>
            </p:cNvSpPr>
            <p:nvPr/>
          </p:nvSpPr>
          <p:spPr bwMode="auto">
            <a:xfrm flipH="1">
              <a:off x="3521075" y="4510088"/>
              <a:ext cx="771525" cy="609600"/>
            </a:xfrm>
            <a:prstGeom prst="straightConnector1">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2400"/>
            </a:p>
          </p:txBody>
        </p:sp>
      </p:grpSp>
      <p:sp>
        <p:nvSpPr>
          <p:cNvPr id="15" name="Заголовок 14"/>
          <p:cNvSpPr>
            <a:spLocks noGrp="1"/>
          </p:cNvSpPr>
          <p:nvPr>
            <p:ph type="ctrTitle"/>
          </p:nvPr>
        </p:nvSpPr>
        <p:spPr>
          <a:xfrm>
            <a:off x="2031086" y="166999"/>
            <a:ext cx="7772400" cy="518849"/>
          </a:xfrm>
        </p:spPr>
        <p:txBody>
          <a:bodyPr anchor="ctr">
            <a:noAutofit/>
          </a:bodyPr>
          <a:lstStyle/>
          <a:p>
            <a:r>
              <a:rPr lang="ru-RU" sz="4400" b="1" dirty="0">
                <a:solidFill>
                  <a:srgbClr val="0070C0"/>
                </a:solidFill>
                <a:latin typeface="+mn-lt"/>
                <a:ea typeface="+mn-ea"/>
                <a:cs typeface="+mn-cs"/>
              </a:rPr>
              <a:t>ҚАПЕРГЕ АЛАТЫН ҚҰПИЯЛАР</a:t>
            </a:r>
          </a:p>
        </p:txBody>
      </p:sp>
      <p:sp>
        <p:nvSpPr>
          <p:cNvPr id="17" name="Прямоугольник 16"/>
          <p:cNvSpPr/>
          <p:nvPr/>
        </p:nvSpPr>
        <p:spPr>
          <a:xfrm>
            <a:off x="1773968" y="1135038"/>
            <a:ext cx="5294651" cy="1138773"/>
          </a:xfrm>
          <a:prstGeom prst="rect">
            <a:avLst/>
          </a:prstGeom>
        </p:spPr>
        <p:txBody>
          <a:bodyPr wrap="square">
            <a:spAutoFit/>
          </a:bodyPr>
          <a:lstStyle/>
          <a:p>
            <a:r>
              <a:rPr lang="ru-RU" sz="2800" b="1" dirty="0" err="1"/>
              <a:t>Балаңызға</a:t>
            </a:r>
            <a:r>
              <a:rPr lang="ru-RU" sz="2800" b="1" dirty="0"/>
              <a:t> </a:t>
            </a:r>
            <a:r>
              <a:rPr lang="ru-RU" sz="2800" b="1" dirty="0" err="1"/>
              <a:t>жақын</a:t>
            </a:r>
            <a:r>
              <a:rPr lang="ru-RU" sz="2800" b="1" dirty="0"/>
              <a:t> бола </a:t>
            </a:r>
            <a:r>
              <a:rPr lang="ru-RU" sz="2800" b="1" dirty="0" err="1"/>
              <a:t>түсуге</a:t>
            </a:r>
            <a:r>
              <a:rPr lang="ru-RU" sz="2800" b="1" dirty="0"/>
              <a:t> </a:t>
            </a:r>
            <a:r>
              <a:rPr lang="ru-RU" sz="2800" b="1" dirty="0" err="1"/>
              <a:t>көмектесетін</a:t>
            </a:r>
            <a:r>
              <a:rPr lang="ru-RU" sz="2800" b="1" dirty="0"/>
              <a:t> </a:t>
            </a:r>
            <a:r>
              <a:rPr lang="ru-RU" sz="4000" b="1" dirty="0">
                <a:solidFill>
                  <a:srgbClr val="0070C0"/>
                </a:solidFill>
              </a:rPr>
              <a:t>3 </a:t>
            </a:r>
            <a:r>
              <a:rPr lang="ru-RU" sz="4000" b="1" dirty="0" err="1">
                <a:solidFill>
                  <a:srgbClr val="0070C0"/>
                </a:solidFill>
              </a:rPr>
              <a:t>құпия</a:t>
            </a:r>
            <a:r>
              <a:rPr lang="ru-RU" sz="4000" b="1" dirty="0">
                <a:solidFill>
                  <a:srgbClr val="0070C0"/>
                </a:solidFill>
              </a:rPr>
              <a:t> </a:t>
            </a:r>
            <a:endParaRPr lang="ru-RU" sz="2800" b="1" dirty="0"/>
          </a:p>
        </p:txBody>
      </p:sp>
      <p:sp>
        <p:nvSpPr>
          <p:cNvPr id="18" name="Прямоугольник 17"/>
          <p:cNvSpPr/>
          <p:nvPr/>
        </p:nvSpPr>
        <p:spPr>
          <a:xfrm>
            <a:off x="7826205" y="1024860"/>
            <a:ext cx="2941112" cy="1487587"/>
          </a:xfrm>
          <a:prstGeom prst="rect">
            <a:avLst/>
          </a:prstGeom>
        </p:spPr>
        <p:txBody>
          <a:bodyPr wrap="square">
            <a:spAutoFit/>
          </a:bodyPr>
          <a:lstStyle/>
          <a:p>
            <a:pPr algn="ctr">
              <a:spcBef>
                <a:spcPts val="200"/>
              </a:spcBef>
              <a:spcAft>
                <a:spcPts val="200"/>
              </a:spcAft>
            </a:pPr>
            <a:r>
              <a:rPr lang="ru-RU" sz="2800" b="1" dirty="0">
                <a:solidFill>
                  <a:srgbClr val="0070C0"/>
                </a:solidFill>
              </a:rPr>
              <a:t>МАҚТАУ</a:t>
            </a:r>
          </a:p>
          <a:p>
            <a:pPr algn="ctr">
              <a:spcBef>
                <a:spcPts val="200"/>
              </a:spcBef>
              <a:spcAft>
                <a:spcPts val="200"/>
              </a:spcAft>
            </a:pPr>
            <a:r>
              <a:rPr lang="ru-RU" sz="2800" b="1" dirty="0">
                <a:solidFill>
                  <a:srgbClr val="0070C0"/>
                </a:solidFill>
              </a:rPr>
              <a:t>КӨМЕК</a:t>
            </a:r>
          </a:p>
          <a:p>
            <a:pPr algn="ctr">
              <a:spcBef>
                <a:spcPts val="200"/>
              </a:spcBef>
              <a:spcAft>
                <a:spcPts val="200"/>
              </a:spcAft>
            </a:pPr>
            <a:r>
              <a:rPr lang="ru-RU" sz="2800" b="1" dirty="0">
                <a:solidFill>
                  <a:srgbClr val="0070C0"/>
                </a:solidFill>
              </a:rPr>
              <a:t>ҚОЛДАУ</a:t>
            </a:r>
          </a:p>
        </p:txBody>
      </p:sp>
      <p:sp>
        <p:nvSpPr>
          <p:cNvPr id="19" name="Прямоугольник 18"/>
          <p:cNvSpPr/>
          <p:nvPr/>
        </p:nvSpPr>
        <p:spPr>
          <a:xfrm>
            <a:off x="1732604" y="2831953"/>
            <a:ext cx="5507432" cy="1138773"/>
          </a:xfrm>
          <a:prstGeom prst="rect">
            <a:avLst/>
          </a:prstGeom>
        </p:spPr>
        <p:txBody>
          <a:bodyPr wrap="square">
            <a:spAutoFit/>
          </a:bodyPr>
          <a:lstStyle/>
          <a:p>
            <a:r>
              <a:rPr lang="ru-RU" sz="2800" b="1" dirty="0" err="1"/>
              <a:t>Мінез</a:t>
            </a:r>
            <a:r>
              <a:rPr lang="en-GB" sz="2800" b="1" dirty="0"/>
              <a:t>-</a:t>
            </a:r>
            <a:r>
              <a:rPr lang="kk-KZ" sz="2800" b="1" dirty="0"/>
              <a:t>құлықты басқаруға көмектесетін </a:t>
            </a:r>
            <a:r>
              <a:rPr lang="ru-RU" sz="4000" b="1" dirty="0">
                <a:solidFill>
                  <a:schemeClr val="accent6">
                    <a:lumMod val="75000"/>
                  </a:schemeClr>
                </a:solidFill>
              </a:rPr>
              <a:t>3 </a:t>
            </a:r>
            <a:r>
              <a:rPr lang="ru-RU" sz="4000" b="1" dirty="0" err="1">
                <a:solidFill>
                  <a:schemeClr val="accent6">
                    <a:lumMod val="75000"/>
                  </a:schemeClr>
                </a:solidFill>
              </a:rPr>
              <a:t>құпия</a:t>
            </a:r>
            <a:r>
              <a:rPr lang="ru-RU" sz="4000" b="1" dirty="0">
                <a:solidFill>
                  <a:schemeClr val="accent6">
                    <a:lumMod val="75000"/>
                  </a:schemeClr>
                </a:solidFill>
              </a:rPr>
              <a:t> </a:t>
            </a:r>
            <a:endParaRPr lang="ru-RU" sz="2800" b="1" dirty="0"/>
          </a:p>
        </p:txBody>
      </p:sp>
      <p:sp>
        <p:nvSpPr>
          <p:cNvPr id="24" name="Прямоугольник 23"/>
          <p:cNvSpPr/>
          <p:nvPr/>
        </p:nvSpPr>
        <p:spPr>
          <a:xfrm>
            <a:off x="1721220" y="4554540"/>
            <a:ext cx="5518816" cy="1138773"/>
          </a:xfrm>
          <a:prstGeom prst="rect">
            <a:avLst/>
          </a:prstGeom>
        </p:spPr>
        <p:txBody>
          <a:bodyPr wrap="square">
            <a:spAutoFit/>
          </a:bodyPr>
          <a:lstStyle/>
          <a:p>
            <a:r>
              <a:rPr lang="ru-RU" sz="2800" b="1" dirty="0" err="1"/>
              <a:t>Балаға</a:t>
            </a:r>
            <a:r>
              <a:rPr lang="ru-RU" sz="2800" b="1" dirty="0"/>
              <a:t> </a:t>
            </a:r>
            <a:r>
              <a:rPr lang="ru-RU" sz="2800" b="1" dirty="0" err="1"/>
              <a:t>қолайсыздықтарды</a:t>
            </a:r>
            <a:r>
              <a:rPr lang="ru-RU" sz="2800" b="1" dirty="0"/>
              <a:t> </a:t>
            </a:r>
            <a:r>
              <a:rPr lang="ru-RU" sz="2800" b="1" dirty="0" err="1"/>
              <a:t>бастан</a:t>
            </a:r>
            <a:r>
              <a:rPr lang="ru-RU" sz="2800" b="1" dirty="0"/>
              <a:t> </a:t>
            </a:r>
            <a:r>
              <a:rPr lang="ru-RU" sz="2800" b="1" dirty="0" err="1"/>
              <a:t>кешіруге</a:t>
            </a:r>
            <a:r>
              <a:rPr lang="ru-RU" sz="2800" b="1" dirty="0"/>
              <a:t> </a:t>
            </a:r>
            <a:r>
              <a:rPr lang="ru-RU" sz="2800" b="1" dirty="0" err="1"/>
              <a:t>үйрететін</a:t>
            </a:r>
            <a:r>
              <a:rPr lang="ru-RU" sz="2800" b="1" dirty="0"/>
              <a:t> </a:t>
            </a:r>
            <a:r>
              <a:rPr lang="ru-RU" sz="4000" b="1" dirty="0">
                <a:solidFill>
                  <a:srgbClr val="C00000"/>
                </a:solidFill>
              </a:rPr>
              <a:t>3 </a:t>
            </a:r>
            <a:r>
              <a:rPr lang="ru-RU" sz="4000" b="1" dirty="0" err="1">
                <a:solidFill>
                  <a:srgbClr val="C00000"/>
                </a:solidFill>
              </a:rPr>
              <a:t>құпия</a:t>
            </a:r>
            <a:endParaRPr lang="ru-RU" sz="2800" b="1" dirty="0"/>
          </a:p>
        </p:txBody>
      </p:sp>
      <p:sp>
        <p:nvSpPr>
          <p:cNvPr id="25" name="Прямоугольник 24"/>
          <p:cNvSpPr/>
          <p:nvPr/>
        </p:nvSpPr>
        <p:spPr>
          <a:xfrm>
            <a:off x="7832760" y="4480314"/>
            <a:ext cx="2647272" cy="1487587"/>
          </a:xfrm>
          <a:prstGeom prst="rect">
            <a:avLst/>
          </a:prstGeom>
        </p:spPr>
        <p:txBody>
          <a:bodyPr wrap="square">
            <a:spAutoFit/>
          </a:bodyPr>
          <a:lstStyle/>
          <a:p>
            <a:pPr algn="ctr">
              <a:spcBef>
                <a:spcPts val="200"/>
              </a:spcBef>
              <a:spcAft>
                <a:spcPts val="200"/>
              </a:spcAft>
            </a:pPr>
            <a:r>
              <a:rPr lang="ru-RU" sz="2800" b="1" dirty="0">
                <a:solidFill>
                  <a:srgbClr val="C00000"/>
                </a:solidFill>
              </a:rPr>
              <a:t>АЙМАЛАУ</a:t>
            </a:r>
          </a:p>
          <a:p>
            <a:pPr algn="ctr">
              <a:spcBef>
                <a:spcPts val="200"/>
              </a:spcBef>
              <a:spcAft>
                <a:spcPts val="200"/>
              </a:spcAft>
            </a:pPr>
            <a:r>
              <a:rPr lang="ru-RU" sz="2800" b="1" dirty="0">
                <a:solidFill>
                  <a:srgbClr val="C00000"/>
                </a:solidFill>
              </a:rPr>
              <a:t>ШЫДАУ</a:t>
            </a:r>
          </a:p>
          <a:p>
            <a:pPr algn="ctr">
              <a:spcBef>
                <a:spcPts val="200"/>
              </a:spcBef>
              <a:spcAft>
                <a:spcPts val="200"/>
              </a:spcAft>
            </a:pPr>
            <a:r>
              <a:rPr lang="ru-RU" sz="2800" b="1" dirty="0">
                <a:solidFill>
                  <a:srgbClr val="C00000"/>
                </a:solidFill>
              </a:rPr>
              <a:t>ОЙЛАНУ</a:t>
            </a:r>
          </a:p>
        </p:txBody>
      </p:sp>
      <p:sp>
        <p:nvSpPr>
          <p:cNvPr id="26" name="Прямоугольник 25"/>
          <p:cNvSpPr/>
          <p:nvPr/>
        </p:nvSpPr>
        <p:spPr>
          <a:xfrm>
            <a:off x="66782" y="6135161"/>
            <a:ext cx="12058435" cy="584775"/>
          </a:xfrm>
          <a:prstGeom prst="rect">
            <a:avLst/>
          </a:prstGeom>
        </p:spPr>
        <p:txBody>
          <a:bodyPr wrap="square">
            <a:spAutoFit/>
          </a:bodyPr>
          <a:lstStyle/>
          <a:p>
            <a:pPr algn="ctr"/>
            <a:r>
              <a:rPr lang="ru-RU" sz="3200" b="1" dirty="0">
                <a:solidFill>
                  <a:srgbClr val="0070C0"/>
                </a:solidFill>
              </a:rPr>
              <a:t>ОСЫ ОҢАЙ ЕМЕС, БІРАҚ МАҢЫЗДЫ ІСТЕ СӘТТІЛІК ТІЛЕЙМІЗ!</a:t>
            </a:r>
          </a:p>
        </p:txBody>
      </p:sp>
      <p:pic>
        <p:nvPicPr>
          <p:cNvPr id="2060" name="Picture 1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266" r="9721"/>
          <a:stretch/>
        </p:blipFill>
        <p:spPr bwMode="auto">
          <a:xfrm>
            <a:off x="419324" y="2743251"/>
            <a:ext cx="1360966" cy="1307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2544" y="4463426"/>
            <a:ext cx="1321425" cy="119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194" y="958581"/>
            <a:ext cx="1303704" cy="1410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236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25976"/>
            <a:ext cx="9550399" cy="1023837"/>
          </a:xfrm>
        </p:spPr>
        <p:txBody>
          <a:bodyPr vert="horz" lIns="91440" tIns="45720" rIns="91440" bIns="45720" rtlCol="0" anchor="ctr">
            <a:noAutofit/>
          </a:bodyPr>
          <a:lstStyle/>
          <a:p>
            <a:pPr algn="ctr">
              <a:lnSpc>
                <a:spcPts val="4600"/>
              </a:lnSpc>
            </a:pPr>
            <a:r>
              <a:rPr lang="ru-RU" sz="4000" b="1" dirty="0" err="1">
                <a:solidFill>
                  <a:srgbClr val="002060"/>
                </a:solidFill>
                <a:latin typeface="+mn-lt"/>
              </a:rPr>
              <a:t>Мектепке</a:t>
            </a:r>
            <a:r>
              <a:rPr lang="ru-RU" sz="4000" b="1" dirty="0">
                <a:solidFill>
                  <a:srgbClr val="002060"/>
                </a:solidFill>
                <a:latin typeface="+mn-lt"/>
              </a:rPr>
              <a:t> </a:t>
            </a:r>
            <a:r>
              <a:rPr lang="ru-RU" sz="4000" b="1" dirty="0" err="1">
                <a:solidFill>
                  <a:srgbClr val="002060"/>
                </a:solidFill>
                <a:latin typeface="+mn-lt"/>
              </a:rPr>
              <a:t>бейімделу</a:t>
            </a:r>
            <a:r>
              <a:rPr lang="ru-RU" sz="4000" b="1" dirty="0">
                <a:solidFill>
                  <a:srgbClr val="002060"/>
                </a:solidFill>
                <a:latin typeface="+mn-lt"/>
              </a:rPr>
              <a:t> </a:t>
            </a:r>
            <a:r>
              <a:rPr lang="ru-RU" sz="4000" b="1" dirty="0" err="1">
                <a:solidFill>
                  <a:srgbClr val="002060"/>
                </a:solidFill>
                <a:latin typeface="+mn-lt"/>
              </a:rPr>
              <a:t>сәтті</a:t>
            </a:r>
            <a:r>
              <a:rPr lang="ru-RU" sz="4000" b="1" dirty="0">
                <a:solidFill>
                  <a:srgbClr val="002060"/>
                </a:solidFill>
                <a:latin typeface="+mn-lt"/>
              </a:rPr>
              <a:t> </a:t>
            </a:r>
            <a:r>
              <a:rPr lang="ru-RU" sz="4000" b="1" dirty="0" err="1">
                <a:solidFill>
                  <a:srgbClr val="002060"/>
                </a:solidFill>
                <a:latin typeface="+mn-lt"/>
              </a:rPr>
              <a:t>өткенін</a:t>
            </a:r>
            <a:r>
              <a:rPr lang="ru-RU" sz="4000" b="1" dirty="0">
                <a:solidFill>
                  <a:srgbClr val="002060"/>
                </a:solidFill>
                <a:latin typeface="+mn-lt"/>
              </a:rPr>
              <a:t> </a:t>
            </a:r>
            <a:r>
              <a:rPr lang="ru-RU" sz="4000" b="1" dirty="0" err="1">
                <a:solidFill>
                  <a:srgbClr val="002060"/>
                </a:solidFill>
                <a:latin typeface="+mn-lt"/>
              </a:rPr>
              <a:t>қалай</a:t>
            </a:r>
            <a:r>
              <a:rPr lang="ru-RU" sz="4000" b="1" dirty="0">
                <a:solidFill>
                  <a:srgbClr val="002060"/>
                </a:solidFill>
                <a:latin typeface="+mn-lt"/>
              </a:rPr>
              <a:t> </a:t>
            </a:r>
            <a:r>
              <a:rPr lang="ru-RU" sz="4000" b="1" dirty="0" err="1">
                <a:solidFill>
                  <a:srgbClr val="002060"/>
                </a:solidFill>
                <a:latin typeface="+mn-lt"/>
              </a:rPr>
              <a:t>түсінемін</a:t>
            </a:r>
            <a:endParaRPr lang="ru-RU" sz="4000" b="1" dirty="0">
              <a:solidFill>
                <a:srgbClr val="002060"/>
              </a:solidFill>
              <a:latin typeface="+mn-lt"/>
            </a:endParaRPr>
          </a:p>
        </p:txBody>
      </p:sp>
      <p:sp>
        <p:nvSpPr>
          <p:cNvPr id="3" name="Содержимое 2"/>
          <p:cNvSpPr>
            <a:spLocks noGrp="1"/>
          </p:cNvSpPr>
          <p:nvPr>
            <p:ph idx="1"/>
          </p:nvPr>
        </p:nvSpPr>
        <p:spPr>
          <a:xfrm>
            <a:off x="301535" y="1437640"/>
            <a:ext cx="11353799" cy="4915975"/>
          </a:xfrm>
        </p:spPr>
        <p:txBody>
          <a:bodyPr vert="horz" lIns="91440" tIns="45720" rIns="91440" bIns="45720" rtlCol="0">
            <a:noAutofit/>
          </a:bodyPr>
          <a:lstStyle/>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Жоғары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деңгейде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жұмысқа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қабілетті</a:t>
            </a:r>
            <a:endParaRPr lang="ru-RU" sz="2400" dirty="0">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Оқу</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материалын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жақсы</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меңгеріп</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жатыр</a:t>
            </a:r>
            <a:endParaRPr lang="ru-RU" sz="2400" dirty="0">
              <a:solidFill>
                <a:srgbClr val="0070C0"/>
              </a:solidFill>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Жиі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ауырмайды</a:t>
            </a:r>
            <a:endParaRPr lang="ru-RU" sz="2400" dirty="0">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Сабаққа</a:t>
            </a:r>
            <a:r>
              <a:rPr lang="ru-RU" sz="2400" dirty="0">
                <a:solidFill>
                  <a:srgbClr val="0070C0"/>
                </a:solidFill>
                <a:latin typeface="Arial" panose="020B0604020202020204" pitchFamily="34" charset="0"/>
                <a:cs typeface="Arial" panose="020B0604020202020204" pitchFamily="34" charset="0"/>
              </a:rPr>
              <a:t> бар </a:t>
            </a:r>
            <a:r>
              <a:rPr lang="ru-RU" sz="2400" dirty="0" err="1">
                <a:solidFill>
                  <a:srgbClr val="0070C0"/>
                </a:solidFill>
                <a:latin typeface="Arial" panose="020B0604020202020204" pitchFamily="34" charset="0"/>
                <a:cs typeface="Arial" panose="020B0604020202020204" pitchFamily="34" charset="0"/>
              </a:rPr>
              <a:t>құлшынысымен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барады</a:t>
            </a:r>
            <a:endParaRPr lang="ru-RU" sz="2400" dirty="0">
              <a:solidFill>
                <a:srgbClr val="0070C0"/>
              </a:solidFill>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Ата</a:t>
            </a:r>
            <a:r>
              <a:rPr lang="en-GB" sz="2400" dirty="0">
                <a:latin typeface="Arial" panose="020B0604020202020204" pitchFamily="34" charset="0"/>
                <a:cs typeface="Arial" panose="020B0604020202020204" pitchFamily="34" charset="0"/>
              </a:rPr>
              <a:t>-</a:t>
            </a:r>
            <a:r>
              <a:rPr lang="ru-RU" sz="2400" dirty="0" err="1">
                <a:latin typeface="Arial" panose="020B0604020202020204" pitchFamily="34" charset="0"/>
                <a:cs typeface="Arial" panose="020B0604020202020204" pitchFamily="34" charset="0"/>
              </a:rPr>
              <a:t>анасымен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мек</a:t>
            </a:r>
            <a:r>
              <a:rPr lang="kk-KZ" sz="2400" dirty="0">
                <a:latin typeface="Arial" panose="020B0604020202020204" pitchFamily="34" charset="0"/>
                <a:cs typeface="Arial" panose="020B0604020202020204" pitchFamily="34" charset="0"/>
              </a:rPr>
              <a:t>тепте болған оқиғалармен бөліседі</a:t>
            </a:r>
            <a:endParaRPr lang="ru-RU" sz="2400" dirty="0">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Үй</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тапсырмасын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қуана</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орындайды</a:t>
            </a:r>
            <a:endParaRPr lang="ru-RU" sz="2400" dirty="0">
              <a:solidFill>
                <a:srgbClr val="0070C0"/>
              </a:solidFill>
              <a:latin typeface="Arial" panose="020B0604020202020204" pitchFamily="34" charset="0"/>
              <a:cs typeface="Arial" panose="020B0604020202020204" pitchFamily="34" charset="0"/>
            </a:endParaRP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Мұғалімі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туралы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жақсы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сөздер</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айтады</a:t>
            </a:r>
            <a:r>
              <a:rPr lang="ru-RU" sz="2400" dirty="0">
                <a:latin typeface="Arial" panose="020B0604020202020204" pitchFamily="34" charset="0"/>
                <a:cs typeface="Arial" panose="020B0604020202020204" pitchFamily="34" charset="0"/>
              </a:rPr>
              <a:t> </a:t>
            </a:r>
          </a:p>
          <a:p>
            <a:pPr>
              <a:lnSpc>
                <a:spcPct val="120000"/>
              </a:lnSpc>
              <a:spcBef>
                <a:spcPts val="300"/>
              </a:spcBef>
              <a:spcAft>
                <a:spcPts val="300"/>
              </a:spcAft>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Мектепте</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достар</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тапқан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олармен</a:t>
            </a:r>
            <a:r>
              <a:rPr lang="ru-RU" sz="2400" dirty="0">
                <a:solidFill>
                  <a:srgbClr val="0070C0"/>
                </a:solidFill>
                <a:latin typeface="Arial" panose="020B0604020202020204" pitchFamily="34" charset="0"/>
                <a:cs typeface="Arial" panose="020B0604020202020204" pitchFamily="34" charset="0"/>
              </a:rPr>
              <a:t> </a:t>
            </a:r>
            <a:r>
              <a:rPr lang="ru-RU" sz="2400" dirty="0" err="1">
                <a:solidFill>
                  <a:srgbClr val="0070C0"/>
                </a:solidFill>
                <a:latin typeface="Arial" panose="020B0604020202020204" pitchFamily="34" charset="0"/>
                <a:cs typeface="Arial" panose="020B0604020202020204" pitchFamily="34" charset="0"/>
              </a:rPr>
              <a:t>қарым</a:t>
            </a:r>
            <a:r>
              <a:rPr lang="en-GB" sz="2400" dirty="0">
                <a:solidFill>
                  <a:srgbClr val="0070C0"/>
                </a:solidFill>
                <a:latin typeface="Arial" panose="020B0604020202020204" pitchFamily="34" charset="0"/>
                <a:cs typeface="Arial" panose="020B0604020202020204" pitchFamily="34" charset="0"/>
              </a:rPr>
              <a:t>-</a:t>
            </a:r>
            <a:r>
              <a:rPr lang="kk-KZ" sz="2400" dirty="0">
                <a:solidFill>
                  <a:srgbClr val="0070C0"/>
                </a:solidFill>
                <a:latin typeface="Arial" panose="020B0604020202020204" pitchFamily="34" charset="0"/>
                <a:cs typeface="Arial" panose="020B0604020202020204" pitchFamily="34" charset="0"/>
              </a:rPr>
              <a:t>қатынасты ұйымдастыра біледі </a:t>
            </a:r>
          </a:p>
          <a:p>
            <a:pPr>
              <a:lnSpc>
                <a:spcPct val="120000"/>
              </a:lnSpc>
              <a:spcBef>
                <a:spcPts val="300"/>
              </a:spcBef>
              <a:spcAft>
                <a:spcPts val="300"/>
              </a:spcAft>
              <a:buFont typeface="Wingdings" panose="05000000000000000000" pitchFamily="2" charset="2"/>
              <a:buChar char="v"/>
            </a:pPr>
            <a:r>
              <a:rPr lang="kk-KZ" sz="2400" dirty="0">
                <a:solidFill>
                  <a:srgbClr val="0070C0"/>
                </a:solidFill>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Мектепте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жүріс</a:t>
            </a:r>
            <a:r>
              <a:rPr lang="en-GB" sz="2400" dirty="0">
                <a:latin typeface="Arial" panose="020B0604020202020204" pitchFamily="34" charset="0"/>
                <a:cs typeface="Arial" panose="020B0604020202020204" pitchFamily="34" charset="0"/>
              </a:rPr>
              <a:t>-</a:t>
            </a:r>
            <a:r>
              <a:rPr lang="kk-KZ" sz="2400" dirty="0">
                <a:latin typeface="Arial" panose="020B0604020202020204" pitchFamily="34" charset="0"/>
                <a:cs typeface="Arial" panose="020B0604020202020204" pitchFamily="34" charset="0"/>
              </a:rPr>
              <a:t>тұрысын бақылауда ұстайды</a:t>
            </a:r>
            <a:endParaRPr lang="ru-RU" sz="2400" dirty="0">
              <a:latin typeface="Arial" panose="020B0604020202020204" pitchFamily="34" charset="0"/>
              <a:cs typeface="Arial" panose="020B0604020202020204" pitchFamily="34" charset="0"/>
            </a:endParaRPr>
          </a:p>
        </p:txBody>
      </p:sp>
      <p:pic>
        <p:nvPicPr>
          <p:cNvPr id="5" name="Picture 4" descr="A close up of a toy&#10;&#10;Description automatically generated">
            <a:extLst>
              <a:ext uri="{FF2B5EF4-FFF2-40B4-BE49-F238E27FC236}">
                <a16:creationId xmlns="" xmlns:a16="http://schemas.microsoft.com/office/drawing/2014/main" id="{7E2D169E-0FA1-4AB5-B073-E19AFC6898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1150" y="0"/>
            <a:ext cx="2590850" cy="28752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1628"/>
            <a:ext cx="12326556" cy="734834"/>
          </a:xfrm>
        </p:spPr>
        <p:txBody>
          <a:bodyPr vert="horz" lIns="91440" tIns="45720" rIns="91440" bIns="45720" rtlCol="0" anchor="ctr">
            <a:normAutofit fontScale="90000"/>
          </a:bodyPr>
          <a:lstStyle/>
          <a:p>
            <a:pPr algn="ctr">
              <a:lnSpc>
                <a:spcPct val="100000"/>
              </a:lnSpc>
            </a:pPr>
            <a:r>
              <a:rPr lang="ru-RU" b="1" dirty="0" err="1">
                <a:solidFill>
                  <a:srgbClr val="0070C0"/>
                </a:solidFill>
                <a:latin typeface="+mn-lt"/>
              </a:rPr>
              <a:t>Мектепке</a:t>
            </a:r>
            <a:r>
              <a:rPr lang="ru-RU" b="1" dirty="0">
                <a:solidFill>
                  <a:srgbClr val="0070C0"/>
                </a:solidFill>
                <a:latin typeface="+mn-lt"/>
              </a:rPr>
              <a:t> </a:t>
            </a:r>
            <a:r>
              <a:rPr lang="ru-RU" b="1" dirty="0" err="1">
                <a:solidFill>
                  <a:srgbClr val="0070C0"/>
                </a:solidFill>
                <a:latin typeface="+mn-lt"/>
              </a:rPr>
              <a:t>бейімделу</a:t>
            </a:r>
            <a:r>
              <a:rPr lang="ru-RU" b="1" dirty="0">
                <a:solidFill>
                  <a:srgbClr val="0070C0"/>
                </a:solidFill>
                <a:latin typeface="+mn-lt"/>
              </a:rPr>
              <a:t> </a:t>
            </a:r>
            <a:r>
              <a:rPr lang="ru-RU" b="1" dirty="0" err="1">
                <a:solidFill>
                  <a:srgbClr val="0070C0"/>
                </a:solidFill>
                <a:latin typeface="+mn-lt"/>
              </a:rPr>
              <a:t>кезеңі</a:t>
            </a:r>
            <a:r>
              <a:rPr lang="ru-RU" b="1" dirty="0">
                <a:solidFill>
                  <a:srgbClr val="0070C0"/>
                </a:solidFill>
                <a:latin typeface="+mn-lt"/>
              </a:rPr>
              <a:t>…</a:t>
            </a:r>
            <a:br>
              <a:rPr lang="ru-RU" b="1" dirty="0">
                <a:solidFill>
                  <a:srgbClr val="0070C0"/>
                </a:solidFill>
                <a:latin typeface="+mn-lt"/>
              </a:rPr>
            </a:br>
            <a:r>
              <a:rPr lang="ru-RU" b="1" dirty="0" err="1">
                <a:solidFill>
                  <a:srgbClr val="0070C0"/>
                </a:solidFill>
                <a:latin typeface="+mn-lt"/>
              </a:rPr>
              <a:t>оқушы</a:t>
            </a:r>
            <a:r>
              <a:rPr lang="ru-RU" b="1" dirty="0">
                <a:solidFill>
                  <a:srgbClr val="0070C0"/>
                </a:solidFill>
                <a:latin typeface="+mn-lt"/>
              </a:rPr>
              <a:t> </a:t>
            </a:r>
            <a:r>
              <a:rPr lang="ru-RU" b="1" dirty="0" err="1">
                <a:solidFill>
                  <a:srgbClr val="0070C0"/>
                </a:solidFill>
                <a:latin typeface="+mn-lt"/>
              </a:rPr>
              <a:t>қандай</a:t>
            </a:r>
            <a:r>
              <a:rPr lang="ru-RU" b="1" dirty="0">
                <a:solidFill>
                  <a:srgbClr val="0070C0"/>
                </a:solidFill>
                <a:latin typeface="+mn-lt"/>
              </a:rPr>
              <a:t> </a:t>
            </a:r>
            <a:r>
              <a:rPr lang="ru-RU" b="1" dirty="0" err="1">
                <a:solidFill>
                  <a:srgbClr val="0070C0"/>
                </a:solidFill>
                <a:latin typeface="+mn-lt"/>
              </a:rPr>
              <a:t>күй</a:t>
            </a:r>
            <a:r>
              <a:rPr lang="ru-RU" b="1" dirty="0">
                <a:solidFill>
                  <a:srgbClr val="0070C0"/>
                </a:solidFill>
                <a:latin typeface="+mn-lt"/>
              </a:rPr>
              <a:t> </a:t>
            </a:r>
            <a:r>
              <a:rPr lang="ru-RU" b="1" dirty="0" err="1">
                <a:solidFill>
                  <a:srgbClr val="0070C0"/>
                </a:solidFill>
                <a:latin typeface="+mn-lt"/>
              </a:rPr>
              <a:t>кешеді</a:t>
            </a:r>
            <a:r>
              <a:rPr lang="ru-RU" b="1" dirty="0">
                <a:solidFill>
                  <a:srgbClr val="0070C0"/>
                </a:solidFill>
                <a:latin typeface="+mn-lt"/>
              </a:rPr>
              <a:t>?!</a:t>
            </a:r>
          </a:p>
        </p:txBody>
      </p:sp>
      <p:sp>
        <p:nvSpPr>
          <p:cNvPr id="3" name="Содержимое 2"/>
          <p:cNvSpPr>
            <a:spLocks noGrp="1"/>
          </p:cNvSpPr>
          <p:nvPr>
            <p:ph idx="1"/>
          </p:nvPr>
        </p:nvSpPr>
        <p:spPr>
          <a:xfrm>
            <a:off x="449179" y="1298507"/>
            <a:ext cx="5444679" cy="5559493"/>
          </a:xfrm>
        </p:spPr>
        <p:txBody>
          <a:bodyPr vert="horz" lIns="91440" tIns="45720" rIns="91440" bIns="45720" rtlCol="0">
            <a:normAutofit lnSpcReduction="10000"/>
          </a:bodyPr>
          <a:lstStyle/>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Төмен</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жұмысқа</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қабілеттілік</a:t>
            </a:r>
            <a:endParaRPr lang="ru-RU" sz="2400" b="1" dirty="0">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Жүрек</a:t>
            </a:r>
            <a:r>
              <a:rPr lang="en-GB" sz="2400" b="1" dirty="0">
                <a:solidFill>
                  <a:srgbClr val="002060"/>
                </a:solidFill>
                <a:latin typeface="Arial" panose="020B0604020202020204" pitchFamily="34" charset="0"/>
                <a:cs typeface="Arial" panose="020B0604020202020204" pitchFamily="34" charset="0"/>
              </a:rPr>
              <a:t>-</a:t>
            </a:r>
            <a:r>
              <a:rPr lang="kk-KZ" sz="2400" b="1" dirty="0">
                <a:solidFill>
                  <a:srgbClr val="002060"/>
                </a:solidFill>
                <a:latin typeface="Arial" panose="020B0604020202020204" pitchFamily="34" charset="0"/>
                <a:cs typeface="Arial" panose="020B0604020202020204" pitchFamily="34" charset="0"/>
              </a:rPr>
              <a:t>қан тамырлары жүйесінің жоғары деңгейде ширығуы </a:t>
            </a:r>
            <a:endParaRPr lang="ru-RU" sz="2400" b="1" dirty="0">
              <a:solidFill>
                <a:srgbClr val="002060"/>
              </a:solidFill>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Ағзадағы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түрлі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жүйелердің</a:t>
            </a:r>
            <a:r>
              <a:rPr lang="en-US"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өзара</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әрекеттесуінің</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төмен</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деңгейі</a:t>
            </a:r>
            <a:r>
              <a:rPr lang="ru-RU" sz="2400" b="1" dirty="0">
                <a:latin typeface="Arial" panose="020B0604020202020204" pitchFamily="34" charset="0"/>
                <a:cs typeface="Arial" panose="020B0604020202020204" pitchFamily="34" charset="0"/>
              </a:rPr>
              <a:t>  </a:t>
            </a: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Кейбір</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балалар</a:t>
            </a:r>
            <a:r>
              <a:rPr lang="ru-RU" sz="2400" b="1" dirty="0">
                <a:solidFill>
                  <a:srgbClr val="002060"/>
                </a:solidFill>
                <a:latin typeface="Arial" panose="020B0604020202020204" pitchFamily="34" charset="0"/>
                <a:cs typeface="Arial" panose="020B0604020202020204" pitchFamily="34" charset="0"/>
              </a:rPr>
              <a:t> </a:t>
            </a:r>
            <a:r>
              <a:rPr lang="en-GB" sz="2400" b="1" dirty="0">
                <a:solidFill>
                  <a:srgbClr val="002060"/>
                </a:solidFill>
                <a:latin typeface="Arial" panose="020B0604020202020204" pitchFamily="34" charset="0"/>
                <a:cs typeface="Arial" panose="020B0604020202020204" pitchFamily="34" charset="0"/>
              </a:rPr>
              <a:t>1</a:t>
            </a:r>
            <a:r>
              <a:rPr lang="en-US" sz="2400" b="1" dirty="0">
                <a:solidFill>
                  <a:srgbClr val="002060"/>
                </a:solidFill>
                <a:latin typeface="Arial" panose="020B0604020202020204" pitchFamily="34" charset="0"/>
                <a:cs typeface="Arial" panose="020B0604020202020204" pitchFamily="34" charset="0"/>
              </a:rPr>
              <a:t>-</a:t>
            </a:r>
            <a:r>
              <a:rPr lang="kk-KZ" sz="2400" b="1" dirty="0">
                <a:solidFill>
                  <a:srgbClr val="002060"/>
                </a:solidFill>
                <a:latin typeface="Arial" panose="020B0604020202020204" pitchFamily="34" charset="0"/>
                <a:cs typeface="Arial" panose="020B0604020202020204" pitchFamily="34" charset="0"/>
              </a:rPr>
              <a:t>тоқсанның аяғына қарай арықтап кетеді</a:t>
            </a:r>
            <a:endParaRPr lang="ru-RU" sz="2400" b="1" dirty="0">
              <a:solidFill>
                <a:srgbClr val="002060"/>
              </a:solidFill>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Бас </a:t>
            </a:r>
            <a:r>
              <a:rPr lang="ru-RU" sz="2400" b="1" dirty="0" err="1">
                <a:latin typeface="Arial" panose="020B0604020202020204" pitchFamily="34" charset="0"/>
                <a:cs typeface="Arial" panose="020B0604020202020204" pitchFamily="34" charset="0"/>
              </a:rPr>
              <a:t>ауыруы</a:t>
            </a:r>
            <a:endParaRPr lang="ru-RU" sz="2400" b="1" dirty="0">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Шаршаңқылық</a:t>
            </a:r>
            <a:endParaRPr lang="ru-RU" sz="2400" b="1" dirty="0">
              <a:solidFill>
                <a:srgbClr val="002060"/>
              </a:solidFill>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Дімкәстік</a:t>
            </a:r>
            <a:endParaRPr lang="ru-RU" sz="2400" b="1" dirty="0">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Оқушының</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үйде</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қыңырлық</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көрсетуі</a:t>
            </a:r>
            <a:endParaRPr lang="ru-RU" sz="2400" b="1" dirty="0">
              <a:solidFill>
                <a:srgbClr val="002060"/>
              </a:solidFill>
              <a:latin typeface="Arial" panose="020B0604020202020204" pitchFamily="34" charset="0"/>
              <a:cs typeface="Arial" panose="020B0604020202020204" pitchFamily="34" charset="0"/>
            </a:endParaRPr>
          </a:p>
        </p:txBody>
      </p:sp>
      <p:sp>
        <p:nvSpPr>
          <p:cNvPr id="5" name="Содержимое 2">
            <a:extLst>
              <a:ext uri="{FF2B5EF4-FFF2-40B4-BE49-F238E27FC236}">
                <a16:creationId xmlns="" xmlns:a16="http://schemas.microsoft.com/office/drawing/2014/main" id="{7716D15E-EA4A-43AF-8F86-D3222B785E80}"/>
              </a:ext>
            </a:extLst>
          </p:cNvPr>
          <p:cNvSpPr txBox="1">
            <a:spLocks/>
          </p:cNvSpPr>
          <p:nvPr/>
        </p:nvSpPr>
        <p:spPr>
          <a:xfrm>
            <a:off x="6163278" y="1298507"/>
            <a:ext cx="5579543" cy="55594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400"/>
              </a:spcBef>
              <a:spcAft>
                <a:spcPts val="400"/>
              </a:spcAft>
              <a:buFont typeface="Wingdings" panose="05000000000000000000" pitchFamily="2" charset="2"/>
              <a:buChar char="v"/>
            </a:pPr>
            <a:r>
              <a:rPr lang="ru-RU" sz="2400" b="1" dirty="0">
                <a:solidFill>
                  <a:srgbClr val="0070C0"/>
                </a:solidFill>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Мінез</a:t>
            </a:r>
            <a:r>
              <a:rPr lang="en-GB" sz="2400" b="1" dirty="0">
                <a:latin typeface="Arial" panose="020B0604020202020204" pitchFamily="34" charset="0"/>
                <a:cs typeface="Arial" panose="020B0604020202020204" pitchFamily="34" charset="0"/>
              </a:rPr>
              <a:t>-</a:t>
            </a:r>
            <a:r>
              <a:rPr lang="kk-KZ" sz="2400" b="1" dirty="0">
                <a:latin typeface="Arial" panose="020B0604020202020204" pitchFamily="34" charset="0"/>
                <a:cs typeface="Arial" panose="020B0604020202020204" pitchFamily="34" charset="0"/>
              </a:rPr>
              <a:t>құлықты өз бетінше реттеу қабілетінің төмендеуі</a:t>
            </a:r>
            <a:endParaRPr lang="ru-RU" sz="2400" b="1" dirty="0">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Бәлсіну</a:t>
            </a:r>
            <a:endParaRPr lang="ru-RU" sz="2400" b="1" dirty="0">
              <a:solidFill>
                <a:srgbClr val="002060"/>
              </a:solidFill>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Мінез</a:t>
            </a:r>
            <a:r>
              <a:rPr lang="en-GB" sz="2400" b="1" dirty="0">
                <a:latin typeface="Arial" panose="020B0604020202020204" pitchFamily="34" charset="0"/>
                <a:cs typeface="Arial" panose="020B0604020202020204" pitchFamily="34" charset="0"/>
              </a:rPr>
              <a:t>-</a:t>
            </a:r>
            <a:r>
              <a:rPr lang="kk-KZ" sz="2400" b="1" dirty="0">
                <a:latin typeface="Arial" panose="020B0604020202020204" pitchFamily="34" charset="0"/>
                <a:cs typeface="Arial" panose="020B0604020202020204" pitchFamily="34" charset="0"/>
              </a:rPr>
              <a:t>құлықтың боямалылығы, </a:t>
            </a:r>
            <a:r>
              <a:rPr lang="ru-RU" sz="2400" b="1" dirty="0" err="1">
                <a:latin typeface="Arial" panose="020B0604020202020204" pitchFamily="34" charset="0"/>
                <a:cs typeface="Arial" panose="020B0604020202020204" pitchFamily="34" charset="0"/>
              </a:rPr>
              <a:t>жасандылығы</a:t>
            </a:r>
            <a:endParaRPr lang="ru-RU" sz="2400" b="1" dirty="0">
              <a:latin typeface="Arial" panose="020B0604020202020204" pitchFamily="34" charset="0"/>
              <a:cs typeface="Arial" panose="020B0604020202020204" pitchFamily="34" charset="0"/>
            </a:endParaRP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Жанжалдасуға</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бейімділік</a:t>
            </a:r>
            <a:r>
              <a:rPr lang="ru-RU" sz="2400" b="1" dirty="0">
                <a:solidFill>
                  <a:srgbClr val="002060"/>
                </a:solidFill>
                <a:latin typeface="Arial" panose="020B0604020202020204" pitchFamily="34" charset="0"/>
                <a:cs typeface="Arial" panose="020B0604020202020204" pitchFamily="34" charset="0"/>
              </a:rPr>
              <a:t> </a:t>
            </a:r>
          </a:p>
          <a:p>
            <a:pPr marL="0" indent="0">
              <a:lnSpc>
                <a:spcPct val="100000"/>
              </a:lnSpc>
              <a:spcBef>
                <a:spcPts val="400"/>
              </a:spcBef>
              <a:spcAft>
                <a:spcPts val="400"/>
              </a:spcAft>
              <a:buFont typeface="Wingdings" panose="05000000000000000000" pitchFamily="2" charset="2"/>
              <a:buChar char="v"/>
            </a:pP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Мектептегі</a:t>
            </a:r>
            <a:r>
              <a:rPr lang="ru-RU" sz="2400" b="1"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1-</a:t>
            </a:r>
            <a:r>
              <a:rPr lang="kk-KZ" sz="2400" b="1" dirty="0">
                <a:latin typeface="Arial" panose="020B0604020202020204" pitchFamily="34" charset="0"/>
                <a:cs typeface="Arial" panose="020B0604020202020204" pitchFamily="34" charset="0"/>
              </a:rPr>
              <a:t>ші айдың аяғына қарай көптеген балаларда эмоциялық құлдырау байқалады, ерте тұрудан, сабақта отырудан жалығады, оқудағы алғашқы қиындықтар пайда болуы мүмкін</a:t>
            </a:r>
            <a:r>
              <a:rPr lang="ru-RU" sz="2400" b="1" dirty="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wipe(down)">
                                      <p:cBhvr>
                                        <p:cTn id="47" dur="5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1" end="1"/>
                                            </p:txEl>
                                          </p:spTgt>
                                        </p:tgtEl>
                                        <p:attrNameLst>
                                          <p:attrName>style.visibility</p:attrName>
                                        </p:attrNameLst>
                                      </p:cBhvr>
                                      <p:to>
                                        <p:strVal val="visible"/>
                                      </p:to>
                                    </p:set>
                                    <p:animEffect transition="in" filter="wipe(down)">
                                      <p:cBhvr>
                                        <p:cTn id="52" dur="500"/>
                                        <p:tgtEl>
                                          <p:spTgt spid="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Effect transition="in" filter="wipe(down)">
                                      <p:cBhvr>
                                        <p:cTn id="57" dur="500"/>
                                        <p:tgtEl>
                                          <p:spTgt spid="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3" end="3"/>
                                            </p:txEl>
                                          </p:spTgt>
                                        </p:tgtEl>
                                        <p:attrNameLst>
                                          <p:attrName>style.visibility</p:attrName>
                                        </p:attrNameLst>
                                      </p:cBhvr>
                                      <p:to>
                                        <p:strVal val="visible"/>
                                      </p:to>
                                    </p:set>
                                    <p:animEffect transition="in" filter="wipe(down)">
                                      <p:cBhvr>
                                        <p:cTn id="62" dur="500"/>
                                        <p:tgtEl>
                                          <p:spTgt spid="5">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4" end="4"/>
                                            </p:txEl>
                                          </p:spTgt>
                                        </p:tgtEl>
                                        <p:attrNameLst>
                                          <p:attrName>style.visibility</p:attrName>
                                        </p:attrNameLst>
                                      </p:cBhvr>
                                      <p:to>
                                        <p:strVal val="visible"/>
                                      </p:to>
                                    </p:set>
                                    <p:animEffect transition="in" filter="wipe(down)">
                                      <p:cBhvr>
                                        <p:cTn id="6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0005" y="83167"/>
            <a:ext cx="11069619" cy="1684674"/>
          </a:xfrm>
        </p:spPr>
        <p:txBody>
          <a:bodyPr>
            <a:normAutofit/>
          </a:bodyPr>
          <a:lstStyle/>
          <a:p>
            <a:pPr marL="0" indent="0" algn="ctr">
              <a:lnSpc>
                <a:spcPct val="100000"/>
              </a:lnSpc>
              <a:spcBef>
                <a:spcPts val="0"/>
              </a:spcBef>
              <a:buNone/>
            </a:pPr>
            <a:r>
              <a:rPr lang="ru-RU" sz="3200" b="1" dirty="0" err="1"/>
              <a:t>Мектепте</a:t>
            </a:r>
            <a:r>
              <a:rPr lang="ru-RU" sz="3200" b="1" dirty="0"/>
              <a:t> </a:t>
            </a:r>
            <a:r>
              <a:rPr lang="ru-RU" sz="3200" b="1" dirty="0" err="1"/>
              <a:t>оқуды</a:t>
            </a:r>
            <a:r>
              <a:rPr lang="ru-RU" sz="3200" b="1" dirty="0"/>
              <a:t> </a:t>
            </a:r>
            <a:r>
              <a:rPr lang="ru-RU" sz="3200" b="1" dirty="0" err="1"/>
              <a:t>бастау</a:t>
            </a:r>
            <a:r>
              <a:rPr lang="ru-RU" sz="3200" b="1" dirty="0"/>
              <a:t> – </a:t>
            </a:r>
            <a:r>
              <a:rPr lang="ru-RU" sz="3200" b="1" dirty="0" err="1"/>
              <a:t>әлеуметтік</a:t>
            </a:r>
            <a:r>
              <a:rPr lang="en-GB" sz="3200" b="1" dirty="0"/>
              <a:t>-</a:t>
            </a:r>
            <a:r>
              <a:rPr lang="kk-KZ" sz="3200" b="1" dirty="0"/>
              <a:t>психологиялық тұрғыдан да, физиологиялық тұрғыдан да</a:t>
            </a:r>
            <a:r>
              <a:rPr lang="ru-RU" sz="3200" b="1" dirty="0"/>
              <a:t> </a:t>
            </a:r>
            <a:r>
              <a:rPr lang="ru-RU" sz="3200" b="1" dirty="0" err="1"/>
              <a:t>балалардың</a:t>
            </a:r>
            <a:r>
              <a:rPr lang="ru-RU" sz="3200" b="1" dirty="0"/>
              <a:t> </a:t>
            </a:r>
            <a:r>
              <a:rPr lang="ru-RU" sz="3200" b="1" dirty="0" err="1"/>
              <a:t>өміріндегі</a:t>
            </a:r>
            <a:r>
              <a:rPr lang="ru-RU" sz="3200" b="1" dirty="0"/>
              <a:t> </a:t>
            </a:r>
            <a:r>
              <a:rPr lang="ru-RU" sz="3200" b="1" dirty="0" err="1"/>
              <a:t>ең</a:t>
            </a:r>
            <a:r>
              <a:rPr lang="ru-RU" sz="3200" b="1" dirty="0"/>
              <a:t> </a:t>
            </a:r>
            <a:r>
              <a:rPr lang="ru-RU" sz="3200" b="1" dirty="0" err="1"/>
              <a:t>күрделі</a:t>
            </a:r>
            <a:r>
              <a:rPr lang="ru-RU" sz="3200" b="1" dirty="0"/>
              <a:t> және </a:t>
            </a:r>
            <a:r>
              <a:rPr lang="ru-RU" sz="3200" b="1" dirty="0" err="1"/>
              <a:t>жауапты</a:t>
            </a:r>
            <a:r>
              <a:rPr lang="ru-RU" sz="3200" b="1" dirty="0"/>
              <a:t> </a:t>
            </a:r>
            <a:r>
              <a:rPr lang="ru-RU" sz="3200" b="1" dirty="0" err="1"/>
              <a:t>сәттердің</a:t>
            </a:r>
            <a:r>
              <a:rPr lang="ru-RU" sz="3200" b="1" dirty="0"/>
              <a:t> </a:t>
            </a:r>
            <a:r>
              <a:rPr lang="ru-RU" sz="3200" b="1" dirty="0" err="1"/>
              <a:t>бірі</a:t>
            </a:r>
            <a:endParaRPr lang="ru-RU" sz="3200" b="1" dirty="0"/>
          </a:p>
        </p:txBody>
      </p:sp>
      <p:sp>
        <p:nvSpPr>
          <p:cNvPr id="4" name="Равнобедренный треугольник 3"/>
          <p:cNvSpPr/>
          <p:nvPr/>
        </p:nvSpPr>
        <p:spPr>
          <a:xfrm>
            <a:off x="258184" y="2290539"/>
            <a:ext cx="4351396" cy="3071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Жаңа</a:t>
            </a:r>
            <a:r>
              <a:rPr lang="ru-RU" sz="2800" b="1" dirty="0"/>
              <a:t> </a:t>
            </a:r>
            <a:r>
              <a:rPr lang="ru-RU" sz="2800" b="1" dirty="0" err="1"/>
              <a:t>міндеттер</a:t>
            </a:r>
            <a:endParaRPr lang="ru-RU" sz="2800" b="1" dirty="0"/>
          </a:p>
        </p:txBody>
      </p:sp>
      <p:sp>
        <p:nvSpPr>
          <p:cNvPr id="5" name="Равнобедренный треугольник 4"/>
          <p:cNvSpPr/>
          <p:nvPr/>
        </p:nvSpPr>
        <p:spPr>
          <a:xfrm>
            <a:off x="4165202" y="3277384"/>
            <a:ext cx="4351396" cy="3275896"/>
          </a:xfrm>
          <a:prstGeom prst="triangl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Жаңа</a:t>
            </a:r>
            <a:r>
              <a:rPr lang="ru-RU" sz="2800" b="1" dirty="0"/>
              <a:t> </a:t>
            </a:r>
            <a:r>
              <a:rPr lang="ru-RU" sz="2800" b="1" dirty="0" err="1"/>
              <a:t>қарым</a:t>
            </a:r>
            <a:r>
              <a:rPr lang="en-GB" sz="2800" b="1" dirty="0"/>
              <a:t>-</a:t>
            </a:r>
            <a:r>
              <a:rPr lang="kk-KZ" sz="2800" b="1" dirty="0"/>
              <a:t>қатынастар</a:t>
            </a:r>
            <a:endParaRPr lang="ru-RU" sz="2800" b="1" dirty="0"/>
          </a:p>
        </p:txBody>
      </p:sp>
      <p:sp>
        <p:nvSpPr>
          <p:cNvPr id="6" name="Равнобедренный треугольник 5"/>
          <p:cNvSpPr/>
          <p:nvPr/>
        </p:nvSpPr>
        <p:spPr>
          <a:xfrm>
            <a:off x="7842646" y="2043953"/>
            <a:ext cx="3936978" cy="3071152"/>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Жаңа</a:t>
            </a:r>
            <a:r>
              <a:rPr lang="ru-RU" sz="2800" b="1" dirty="0"/>
              <a:t> </a:t>
            </a:r>
            <a:r>
              <a:rPr lang="ru-RU" sz="2800" b="1" dirty="0" err="1"/>
              <a:t>байланыстар</a:t>
            </a:r>
            <a:endParaRPr lang="ru-RU"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4838" y="112646"/>
            <a:ext cx="7304874" cy="1144938"/>
          </a:xfrm>
        </p:spPr>
        <p:txBody>
          <a:bodyPr>
            <a:normAutofit fontScale="90000"/>
          </a:bodyPr>
          <a:lstStyle/>
          <a:p>
            <a:pPr algn="ctr">
              <a:lnSpc>
                <a:spcPct val="100000"/>
              </a:lnSpc>
            </a:pPr>
            <a:r>
              <a:rPr lang="ru-RU" b="1" dirty="0">
                <a:solidFill>
                  <a:srgbClr val="002060"/>
                </a:solidFill>
                <a:latin typeface="+mn-lt"/>
              </a:rPr>
              <a:t>МЕКТЕП ОҚУШЫНЫҢ АЛДЫНА БІРҚАТАР МІНДЕТТЕР ҚОЯДЫ</a:t>
            </a:r>
          </a:p>
        </p:txBody>
      </p:sp>
      <p:sp>
        <p:nvSpPr>
          <p:cNvPr id="4" name="Стрелка вправо 3"/>
          <p:cNvSpPr/>
          <p:nvPr/>
        </p:nvSpPr>
        <p:spPr>
          <a:xfrm>
            <a:off x="1218602" y="1483958"/>
            <a:ext cx="5040912" cy="163801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Олардың</a:t>
            </a:r>
            <a:r>
              <a:rPr lang="ru-RU" sz="2800" b="1" dirty="0"/>
              <a:t> </a:t>
            </a:r>
            <a:r>
              <a:rPr lang="ru-RU" sz="2800" b="1" dirty="0" err="1"/>
              <a:t>тәжірибесімен</a:t>
            </a:r>
            <a:r>
              <a:rPr lang="ru-RU" sz="2800" b="1" dirty="0"/>
              <a:t> </a:t>
            </a:r>
            <a:r>
              <a:rPr lang="ru-RU" sz="2800" b="1" dirty="0" err="1"/>
              <a:t>байланысы</a:t>
            </a:r>
            <a:r>
              <a:rPr lang="ru-RU" sz="2800" b="1" dirty="0"/>
              <a:t> </a:t>
            </a:r>
            <a:r>
              <a:rPr lang="ru-RU" sz="2800" b="1" dirty="0" err="1"/>
              <a:t>жоқ</a:t>
            </a:r>
            <a:endParaRPr lang="ru-RU" sz="2800" b="1" dirty="0"/>
          </a:p>
        </p:txBody>
      </p:sp>
      <p:sp>
        <p:nvSpPr>
          <p:cNvPr id="7" name="Стрелка вправо 6"/>
          <p:cNvSpPr/>
          <p:nvPr/>
        </p:nvSpPr>
        <p:spPr>
          <a:xfrm>
            <a:off x="1333496" y="2909455"/>
            <a:ext cx="5040912" cy="19770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Ақыл</a:t>
            </a:r>
            <a:r>
              <a:rPr lang="en-GB" sz="2800" b="1" dirty="0"/>
              <a:t>-</a:t>
            </a:r>
            <a:r>
              <a:rPr lang="kk-KZ" sz="2800" b="1" dirty="0"/>
              <a:t>парасат  белсенділігінің шарықтау шегі</a:t>
            </a:r>
            <a:endParaRPr lang="ru-RU" sz="2800" b="1" dirty="0"/>
          </a:p>
        </p:txBody>
      </p:sp>
      <p:sp>
        <p:nvSpPr>
          <p:cNvPr id="8" name="Стрелка вправо 7"/>
          <p:cNvSpPr/>
          <p:nvPr/>
        </p:nvSpPr>
        <p:spPr>
          <a:xfrm>
            <a:off x="1290040" y="4951544"/>
            <a:ext cx="5127824" cy="173437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Физикалық</a:t>
            </a:r>
            <a:r>
              <a:rPr lang="ru-RU" sz="2800" b="1" dirty="0"/>
              <a:t> </a:t>
            </a:r>
            <a:r>
              <a:rPr lang="ru-RU" sz="2800" b="1" dirty="0" err="1"/>
              <a:t>белсенділіктің</a:t>
            </a:r>
            <a:r>
              <a:rPr lang="ru-RU" sz="2800" b="1" dirty="0"/>
              <a:t>  </a:t>
            </a:r>
            <a:r>
              <a:rPr lang="ru-RU" sz="2800" b="1" dirty="0" err="1"/>
              <a:t>шарықтау</a:t>
            </a:r>
            <a:r>
              <a:rPr lang="ru-RU" sz="2800" b="1" dirty="0"/>
              <a:t> </a:t>
            </a:r>
            <a:r>
              <a:rPr lang="ru-RU" sz="2800" b="1" dirty="0" err="1"/>
              <a:t>шегі</a:t>
            </a:r>
            <a:endParaRPr lang="ru-RU" sz="2800" b="1" dirty="0"/>
          </a:p>
        </p:txBody>
      </p:sp>
      <p:sp>
        <p:nvSpPr>
          <p:cNvPr id="9" name="Правая фигурная скобка 8"/>
          <p:cNvSpPr/>
          <p:nvPr/>
        </p:nvSpPr>
        <p:spPr>
          <a:xfrm>
            <a:off x="6716765" y="1322594"/>
            <a:ext cx="1042947" cy="5156966"/>
          </a:xfrm>
          <a:prstGeom prst="rightBrace">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2400" b="1"/>
          </a:p>
        </p:txBody>
      </p:sp>
      <p:sp>
        <p:nvSpPr>
          <p:cNvPr id="10" name="Прямоугольник 9"/>
          <p:cNvSpPr/>
          <p:nvPr/>
        </p:nvSpPr>
        <p:spPr>
          <a:xfrm>
            <a:off x="8002649" y="3082069"/>
            <a:ext cx="3128842" cy="163801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t>ШАРШАУ</a:t>
            </a:r>
          </a:p>
        </p:txBody>
      </p:sp>
      <p:pic>
        <p:nvPicPr>
          <p:cNvPr id="5" name="Picture 4" descr="A picture containing game&#10;&#10;Description automatically generated">
            <a:extLst>
              <a:ext uri="{FF2B5EF4-FFF2-40B4-BE49-F238E27FC236}">
                <a16:creationId xmlns="" xmlns:a16="http://schemas.microsoft.com/office/drawing/2014/main" id="{A4E1317E-9E7A-422A-87F9-C9A5063031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10321" y="16743"/>
            <a:ext cx="2130067" cy="237085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7322" y="87469"/>
            <a:ext cx="8126396" cy="1325563"/>
          </a:xfrm>
        </p:spPr>
        <p:txBody>
          <a:bodyPr vert="horz" lIns="91440" tIns="45720" rIns="91440" bIns="45720" rtlCol="0" anchor="ctr">
            <a:normAutofit fontScale="90000"/>
          </a:bodyPr>
          <a:lstStyle/>
          <a:p>
            <a:pPr>
              <a:lnSpc>
                <a:spcPct val="100000"/>
              </a:lnSpc>
            </a:pPr>
            <a:r>
              <a:rPr lang="ru-RU" b="1" dirty="0" err="1">
                <a:solidFill>
                  <a:srgbClr val="002060"/>
                </a:solidFill>
                <a:latin typeface="+mn-lt"/>
              </a:rPr>
              <a:t>Мектепке</a:t>
            </a:r>
            <a:r>
              <a:rPr lang="ru-RU" b="1" dirty="0">
                <a:solidFill>
                  <a:srgbClr val="002060"/>
                </a:solidFill>
                <a:latin typeface="+mn-lt"/>
              </a:rPr>
              <a:t> </a:t>
            </a:r>
            <a:r>
              <a:rPr lang="ru-RU" b="1" dirty="0" err="1">
                <a:solidFill>
                  <a:srgbClr val="002060"/>
                </a:solidFill>
                <a:latin typeface="+mn-lt"/>
              </a:rPr>
              <a:t>бейімделу</a:t>
            </a:r>
            <a:r>
              <a:rPr lang="ru-RU" b="1" dirty="0">
                <a:solidFill>
                  <a:srgbClr val="002060"/>
                </a:solidFill>
                <a:latin typeface="+mn-lt"/>
              </a:rPr>
              <a:t> </a:t>
            </a:r>
            <a:r>
              <a:rPr lang="ru-RU" b="1" dirty="0" err="1">
                <a:solidFill>
                  <a:srgbClr val="002060"/>
                </a:solidFill>
                <a:latin typeface="+mn-lt"/>
              </a:rPr>
              <a:t>бірден</a:t>
            </a:r>
            <a:r>
              <a:rPr lang="ru-RU" b="1" dirty="0">
                <a:solidFill>
                  <a:srgbClr val="002060"/>
                </a:solidFill>
                <a:latin typeface="+mn-lt"/>
              </a:rPr>
              <a:t> </a:t>
            </a:r>
            <a:r>
              <a:rPr lang="ru-RU" b="1" dirty="0" err="1">
                <a:solidFill>
                  <a:srgbClr val="002060"/>
                </a:solidFill>
                <a:latin typeface="+mn-lt"/>
              </a:rPr>
              <a:t>орын</a:t>
            </a:r>
            <a:r>
              <a:rPr lang="ru-RU" b="1" dirty="0">
                <a:solidFill>
                  <a:srgbClr val="002060"/>
                </a:solidFill>
                <a:latin typeface="+mn-lt"/>
              </a:rPr>
              <a:t> </a:t>
            </a:r>
            <a:r>
              <a:rPr lang="ru-RU" b="1" dirty="0" err="1">
                <a:solidFill>
                  <a:srgbClr val="002060"/>
                </a:solidFill>
                <a:latin typeface="+mn-lt"/>
              </a:rPr>
              <a:t>алмайды</a:t>
            </a:r>
            <a:endParaRPr lang="ru-RU" b="1" dirty="0">
              <a:solidFill>
                <a:srgbClr val="002060"/>
              </a:solidFill>
              <a:latin typeface="+mn-lt"/>
            </a:endParaRPr>
          </a:p>
        </p:txBody>
      </p:sp>
      <p:pic>
        <p:nvPicPr>
          <p:cNvPr id="5" name="Picture 4" descr="A picture containing building, train, painted, table&#10;&#10;Description automatically generated">
            <a:extLst>
              <a:ext uri="{FF2B5EF4-FFF2-40B4-BE49-F238E27FC236}">
                <a16:creationId xmlns="" xmlns:a16="http://schemas.microsoft.com/office/drawing/2014/main" id="{2A669197-65F7-4C47-8621-33D99F7A7B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1940" y="0"/>
            <a:ext cx="4290060" cy="1874569"/>
          </a:xfrm>
          <a:prstGeom prst="rect">
            <a:avLst/>
          </a:prstGeom>
        </p:spPr>
      </p:pic>
      <p:sp>
        <p:nvSpPr>
          <p:cNvPr id="8" name="Содержимое 2"/>
          <p:cNvSpPr>
            <a:spLocks noGrp="1"/>
          </p:cNvSpPr>
          <p:nvPr>
            <p:ph idx="1"/>
          </p:nvPr>
        </p:nvSpPr>
        <p:spPr>
          <a:xfrm>
            <a:off x="247322" y="2231135"/>
            <a:ext cx="11811000" cy="4464087"/>
          </a:xfrm>
        </p:spPr>
        <p:txBody>
          <a:bodyPr vert="horz" lIns="91440" tIns="45720" rIns="91440" bIns="45720" rtlCol="0">
            <a:noAutofit/>
          </a:bodyPr>
          <a:lstStyle/>
          <a:p>
            <a:pPr marL="0" indent="0">
              <a:lnSpc>
                <a:spcPct val="100000"/>
              </a:lnSpc>
              <a:spcBef>
                <a:spcPts val="300"/>
              </a:spcBef>
              <a:spcAft>
                <a:spcPts val="300"/>
              </a:spcAft>
              <a:buNone/>
            </a:pPr>
            <a:r>
              <a:rPr lang="ru-RU" sz="3200" dirty="0" err="1">
                <a:latin typeface="Times New Roman" pitchFamily="18" charset="0"/>
                <a:cs typeface="Times New Roman" pitchFamily="18" charset="0"/>
              </a:rPr>
              <a:t>Бірінші</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сынып</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оқушысының</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бейімделуі</a:t>
            </a:r>
            <a:r>
              <a:rPr lang="ru-RU" sz="3200" dirty="0">
                <a:latin typeface="Times New Roman" pitchFamily="18" charset="0"/>
                <a:cs typeface="Times New Roman" pitchFamily="18" charset="0"/>
              </a:rPr>
              <a:t> 2 </a:t>
            </a:r>
            <a:r>
              <a:rPr lang="ru-RU" sz="3200" dirty="0" err="1">
                <a:latin typeface="Times New Roman" pitchFamily="18" charset="0"/>
                <a:cs typeface="Times New Roman" pitchFamily="18" charset="0"/>
              </a:rPr>
              <a:t>аптадан</a:t>
            </a:r>
            <a:r>
              <a:rPr lang="ru-RU" sz="3200" dirty="0">
                <a:latin typeface="Times New Roman" pitchFamily="18" charset="0"/>
                <a:cs typeface="Times New Roman" pitchFamily="18" charset="0"/>
              </a:rPr>
              <a:t> 6 </a:t>
            </a:r>
            <a:r>
              <a:rPr lang="ru-RU" sz="3200" dirty="0" err="1">
                <a:latin typeface="Times New Roman" pitchFamily="18" charset="0"/>
                <a:cs typeface="Times New Roman" pitchFamily="18" charset="0"/>
              </a:rPr>
              <a:t>айға</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созылуы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мүмкін</a:t>
            </a:r>
            <a:r>
              <a:rPr lang="ru-RU" sz="3200" dirty="0">
                <a:latin typeface="Times New Roman" pitchFamily="18" charset="0"/>
                <a:cs typeface="Times New Roman" pitchFamily="18" charset="0"/>
              </a:rPr>
              <a:t>.</a:t>
            </a:r>
          </a:p>
          <a:p>
            <a:pPr marL="0" indent="0">
              <a:lnSpc>
                <a:spcPct val="100000"/>
              </a:lnSpc>
              <a:spcBef>
                <a:spcPts val="300"/>
              </a:spcBef>
              <a:spcAft>
                <a:spcPts val="300"/>
              </a:spcAft>
              <a:buNone/>
            </a:pP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Бейімделу</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үзақтығы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келесілерге</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байланысты</a:t>
            </a:r>
            <a:r>
              <a:rPr lang="ru-RU" sz="3200" dirty="0">
                <a:latin typeface="Times New Roman" pitchFamily="18" charset="0"/>
                <a:cs typeface="Times New Roman" pitchFamily="18" charset="0"/>
              </a:rPr>
              <a:t>:</a:t>
            </a:r>
          </a:p>
          <a:p>
            <a:pPr>
              <a:lnSpc>
                <a:spcPct val="100000"/>
              </a:lnSpc>
              <a:spcBef>
                <a:spcPts val="300"/>
              </a:spcBef>
              <a:spcAft>
                <a:spcPts val="300"/>
              </a:spcAft>
              <a:buFont typeface="Wingdings" panose="05000000000000000000" pitchFamily="2" charset="2"/>
              <a:buChar char="ü"/>
            </a:pPr>
            <a:r>
              <a:rPr lang="ru-RU" sz="3200" b="1" dirty="0">
                <a:latin typeface="Times New Roman" pitchFamily="18" charset="0"/>
                <a:cs typeface="Times New Roman" pitchFamily="18" charset="0"/>
              </a:rPr>
              <a:t> </a:t>
            </a:r>
            <a:r>
              <a:rPr lang="ru-RU" sz="3200" dirty="0" err="1">
                <a:latin typeface="Times New Roman" pitchFamily="18" charset="0"/>
                <a:cs typeface="Times New Roman" pitchFamily="18" charset="0"/>
              </a:rPr>
              <a:t>баланың</a:t>
            </a:r>
            <a:r>
              <a:rPr lang="ru-RU" sz="3200" dirty="0">
                <a:latin typeface="Times New Roman" pitchFamily="18" charset="0"/>
                <a:cs typeface="Times New Roman" pitchFamily="18" charset="0"/>
              </a:rPr>
              <a:t> </a:t>
            </a:r>
            <a:r>
              <a:rPr lang="ru-RU" sz="3200" b="1" dirty="0" err="1">
                <a:latin typeface="Times New Roman" pitchFamily="18" charset="0"/>
                <a:cs typeface="Times New Roman" pitchFamily="18" charset="0"/>
              </a:rPr>
              <a:t>өзіндік</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ерекшеліктері</a:t>
            </a:r>
            <a:r>
              <a:rPr lang="ru-RU" sz="3200" b="1" dirty="0">
                <a:latin typeface="Times New Roman" pitchFamily="18" charset="0"/>
                <a:cs typeface="Times New Roman" pitchFamily="18" charset="0"/>
              </a:rPr>
              <a:t> </a:t>
            </a:r>
          </a:p>
          <a:p>
            <a:pPr>
              <a:lnSpc>
                <a:spcPct val="100000"/>
              </a:lnSpc>
              <a:spcBef>
                <a:spcPts val="300"/>
              </a:spcBef>
              <a:spcAft>
                <a:spcPts val="300"/>
              </a:spcAft>
              <a:buFont typeface="Wingdings" panose="05000000000000000000" pitchFamily="2" charset="2"/>
              <a:buChar char="ü"/>
            </a:pPr>
            <a:r>
              <a:rPr lang="ru-RU" sz="3200" b="1" dirty="0">
                <a:latin typeface="Times New Roman" pitchFamily="18" charset="0"/>
                <a:cs typeface="Times New Roman" pitchFamily="18" charset="0"/>
              </a:rPr>
              <a:t> </a:t>
            </a:r>
            <a:r>
              <a:rPr lang="ru-RU" sz="3200" dirty="0" err="1">
                <a:latin typeface="Times New Roman" pitchFamily="18" charset="0"/>
                <a:cs typeface="Times New Roman" pitchFamily="18" charset="0"/>
              </a:rPr>
              <a:t>мектепке</a:t>
            </a:r>
            <a:r>
              <a:rPr lang="ru-RU" sz="3200"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дайындық</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деңгейі</a:t>
            </a:r>
            <a:endParaRPr lang="ru-RU" sz="3200" dirty="0">
              <a:latin typeface="Times New Roman" pitchFamily="18" charset="0"/>
              <a:cs typeface="Times New Roman" pitchFamily="18" charset="0"/>
            </a:endParaRPr>
          </a:p>
          <a:p>
            <a:pPr>
              <a:lnSpc>
                <a:spcPct val="100000"/>
              </a:lnSpc>
              <a:spcBef>
                <a:spcPts val="300"/>
              </a:spcBef>
              <a:spcAft>
                <a:spcPts val="300"/>
              </a:spcAft>
              <a:buFont typeface="Wingdings" panose="05000000000000000000" pitchFamily="2" charset="2"/>
              <a:buChar char="ü"/>
            </a:pPr>
            <a:r>
              <a:rPr lang="ru-RU" sz="3200" dirty="0">
                <a:latin typeface="Times New Roman" pitchFamily="18" charset="0"/>
                <a:cs typeface="Times New Roman" pitchFamily="18" charset="0"/>
              </a:rPr>
              <a:t> </a:t>
            </a:r>
            <a:r>
              <a:rPr lang="ru-RU" sz="3200" b="1" dirty="0" err="1">
                <a:latin typeface="Times New Roman" pitchFamily="18" charset="0"/>
                <a:cs typeface="Times New Roman" pitchFamily="18" charset="0"/>
              </a:rPr>
              <a:t>әлеуметтік</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дағдыларының</a:t>
            </a:r>
            <a:r>
              <a:rPr lang="ru-RU" sz="3200" b="1" dirty="0">
                <a:latin typeface="Times New Roman" pitchFamily="18" charset="0"/>
                <a:cs typeface="Times New Roman" pitchFamily="18" charset="0"/>
              </a:rPr>
              <a:t> даму </a:t>
            </a:r>
            <a:r>
              <a:rPr lang="ru-RU" sz="3200" dirty="0" err="1">
                <a:latin typeface="Times New Roman" pitchFamily="18" charset="0"/>
                <a:cs typeface="Times New Roman" pitchFamily="18" charset="0"/>
              </a:rPr>
              <a:t>дәрежесі</a:t>
            </a:r>
            <a:r>
              <a:rPr lang="ru-RU" sz="3200" dirty="0">
                <a:latin typeface="Times New Roman" pitchFamily="18" charset="0"/>
                <a:cs typeface="Times New Roman" pitchFamily="18" charset="0"/>
              </a:rPr>
              <a:t> </a:t>
            </a:r>
          </a:p>
          <a:p>
            <a:pPr>
              <a:lnSpc>
                <a:spcPct val="100000"/>
              </a:lnSpc>
              <a:spcBef>
                <a:spcPts val="300"/>
              </a:spcBef>
              <a:spcAft>
                <a:spcPts val="300"/>
              </a:spcAft>
              <a:buFont typeface="Wingdings" panose="05000000000000000000" pitchFamily="2" charset="2"/>
              <a:buChar char="ü"/>
            </a:pP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ата</a:t>
            </a:r>
            <a:r>
              <a:rPr lang="en-GB" sz="3200" b="1" dirty="0">
                <a:latin typeface="Times New Roman" pitchFamily="18" charset="0"/>
                <a:cs typeface="Times New Roman" pitchFamily="18" charset="0"/>
              </a:rPr>
              <a:t>-</a:t>
            </a:r>
            <a:r>
              <a:rPr lang="kk-KZ" sz="3200" b="1" dirty="0">
                <a:latin typeface="Times New Roman" pitchFamily="18" charset="0"/>
                <a:cs typeface="Times New Roman" pitchFamily="18" charset="0"/>
              </a:rPr>
              <a:t>анасының көзқарасы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down)">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down)">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195120"/>
            <a:ext cx="11411284" cy="1162734"/>
          </a:xfrm>
        </p:spPr>
        <p:txBody>
          <a:bodyPr vert="horz" lIns="91440" tIns="45720" rIns="91440" bIns="45720" rtlCol="0" anchor="ctr">
            <a:normAutofit fontScale="90000"/>
          </a:bodyPr>
          <a:lstStyle/>
          <a:p>
            <a:pPr algn="ctr">
              <a:lnSpc>
                <a:spcPct val="100000"/>
              </a:lnSpc>
            </a:pPr>
            <a:r>
              <a:rPr lang="ru-RU" sz="4800" b="1" dirty="0" err="1">
                <a:solidFill>
                  <a:srgbClr val="002060"/>
                </a:solidFill>
                <a:latin typeface="+mn-lt"/>
              </a:rPr>
              <a:t>Балалардың</a:t>
            </a:r>
            <a:r>
              <a:rPr lang="ru-RU" sz="4800" b="1" dirty="0">
                <a:solidFill>
                  <a:srgbClr val="002060"/>
                </a:solidFill>
                <a:latin typeface="+mn-lt"/>
              </a:rPr>
              <a:t> </a:t>
            </a:r>
            <a:r>
              <a:rPr lang="ru-RU" sz="4800" b="1" dirty="0" err="1">
                <a:solidFill>
                  <a:srgbClr val="002060"/>
                </a:solidFill>
                <a:latin typeface="+mn-lt"/>
              </a:rPr>
              <a:t>мектепке</a:t>
            </a:r>
            <a:r>
              <a:rPr lang="ru-RU" sz="4800" b="1" dirty="0">
                <a:solidFill>
                  <a:srgbClr val="002060"/>
                </a:solidFill>
                <a:latin typeface="+mn-lt"/>
              </a:rPr>
              <a:t> </a:t>
            </a:r>
            <a:r>
              <a:rPr lang="ru-RU" sz="4800" b="1" dirty="0" err="1">
                <a:solidFill>
                  <a:srgbClr val="002060"/>
                </a:solidFill>
                <a:latin typeface="+mn-lt"/>
              </a:rPr>
              <a:t>бейімделуі</a:t>
            </a:r>
            <a:r>
              <a:rPr lang="ru-RU" sz="4800" b="1" dirty="0">
                <a:solidFill>
                  <a:srgbClr val="002060"/>
                </a:solidFill>
                <a:latin typeface="+mn-lt"/>
              </a:rPr>
              <a:t> </a:t>
            </a:r>
            <a:r>
              <a:rPr lang="ru-RU" sz="4800" b="1" dirty="0" err="1">
                <a:solidFill>
                  <a:srgbClr val="002060"/>
                </a:solidFill>
                <a:latin typeface="+mn-lt"/>
              </a:rPr>
              <a:t>әлдеқайда</a:t>
            </a:r>
            <a:r>
              <a:rPr lang="ru-RU" sz="4800" b="1" dirty="0">
                <a:solidFill>
                  <a:srgbClr val="002060"/>
                </a:solidFill>
                <a:latin typeface="+mn-lt"/>
              </a:rPr>
              <a:t> </a:t>
            </a:r>
            <a:r>
              <a:rPr lang="ru-RU" sz="4800" b="1" dirty="0" err="1">
                <a:solidFill>
                  <a:srgbClr val="002060"/>
                </a:solidFill>
                <a:latin typeface="+mn-lt"/>
              </a:rPr>
              <a:t>ауыр</a:t>
            </a:r>
            <a:r>
              <a:rPr lang="ru-RU" sz="4800" b="1" dirty="0">
                <a:solidFill>
                  <a:srgbClr val="002060"/>
                </a:solidFill>
                <a:latin typeface="+mn-lt"/>
              </a:rPr>
              <a:t> </a:t>
            </a:r>
            <a:r>
              <a:rPr lang="ru-RU" sz="4800" b="1" dirty="0" err="1">
                <a:solidFill>
                  <a:srgbClr val="002060"/>
                </a:solidFill>
                <a:latin typeface="+mn-lt"/>
              </a:rPr>
              <a:t>өтуі</a:t>
            </a:r>
            <a:r>
              <a:rPr lang="ru-RU" sz="4800" b="1" dirty="0">
                <a:solidFill>
                  <a:srgbClr val="002060"/>
                </a:solidFill>
                <a:latin typeface="+mn-lt"/>
              </a:rPr>
              <a:t> </a:t>
            </a:r>
            <a:r>
              <a:rPr lang="ru-RU" sz="4800" b="1" dirty="0" err="1">
                <a:solidFill>
                  <a:srgbClr val="002060"/>
                </a:solidFill>
                <a:latin typeface="+mn-lt"/>
              </a:rPr>
              <a:t>мүмкін</a:t>
            </a:r>
            <a:r>
              <a:rPr lang="ru-RU" sz="4800" b="1" dirty="0">
                <a:solidFill>
                  <a:srgbClr val="002060"/>
                </a:solidFill>
                <a:latin typeface="+mn-lt"/>
              </a:rPr>
              <a:t>, </a:t>
            </a:r>
            <a:r>
              <a:rPr lang="ru-RU" sz="4800" b="1" dirty="0" err="1">
                <a:solidFill>
                  <a:srgbClr val="002060"/>
                </a:solidFill>
                <a:latin typeface="+mn-lt"/>
              </a:rPr>
              <a:t>егер</a:t>
            </a:r>
            <a:r>
              <a:rPr lang="ru-RU" sz="4800" b="1" dirty="0">
                <a:solidFill>
                  <a:srgbClr val="002060"/>
                </a:solidFill>
                <a:latin typeface="+mn-lt"/>
              </a:rPr>
              <a:t>:</a:t>
            </a:r>
          </a:p>
        </p:txBody>
      </p:sp>
      <p:sp>
        <p:nvSpPr>
          <p:cNvPr id="3" name="Содержимое 2"/>
          <p:cNvSpPr>
            <a:spLocks noGrp="1"/>
          </p:cNvSpPr>
          <p:nvPr>
            <p:ph idx="1"/>
          </p:nvPr>
        </p:nvSpPr>
        <p:spPr>
          <a:xfrm>
            <a:off x="697832" y="1873751"/>
            <a:ext cx="10840452" cy="4351338"/>
          </a:xfrm>
        </p:spPr>
        <p:txBody>
          <a:bodyPr vert="horz" lIns="91440" tIns="45720" rIns="91440" bIns="45720" rtlCol="0">
            <a:normAutofit/>
          </a:bodyPr>
          <a:lstStyle/>
          <a:p>
            <a:pPr>
              <a:lnSpc>
                <a:spcPct val="12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Нәрестелік</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кезең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қолайсыз</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өтсе</a:t>
            </a:r>
            <a:endParaRPr lang="ru-RU" b="1" dirty="0">
              <a:latin typeface="Arial" panose="020B0604020202020204" pitchFamily="34" charset="0"/>
              <a:cs typeface="Arial" panose="020B0604020202020204" pitchFamily="34" charset="0"/>
            </a:endParaRPr>
          </a:p>
          <a:p>
            <a:pPr>
              <a:lnSpc>
                <a:spcPct val="120000"/>
              </a:lnSpc>
              <a:spcBef>
                <a:spcPts val="600"/>
              </a:spcBef>
              <a:spcAft>
                <a:spcPts val="600"/>
              </a:spcAft>
              <a:buFont typeface="Wingdings" panose="05000000000000000000" pitchFamily="2" charset="2"/>
              <a:buChar char="v"/>
            </a:pPr>
            <a:r>
              <a:rPr lang="ru-RU" b="1" dirty="0">
                <a:solidFill>
                  <a:srgbClr val="0070C0"/>
                </a:solidFill>
                <a:latin typeface="Arial" panose="020B0604020202020204" pitchFamily="34" charset="0"/>
                <a:cs typeface="Arial" panose="020B0604020202020204" pitchFamily="34" charset="0"/>
              </a:rPr>
              <a:t> Бас-ми </a:t>
            </a:r>
            <a:r>
              <a:rPr lang="ru-RU" b="1" dirty="0" err="1">
                <a:solidFill>
                  <a:srgbClr val="0070C0"/>
                </a:solidFill>
                <a:latin typeface="Arial" panose="020B0604020202020204" pitchFamily="34" charset="0"/>
                <a:cs typeface="Arial" panose="020B0604020202020204" pitchFamily="34" charset="0"/>
              </a:rPr>
              <a:t>жарақаттары</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болса</a:t>
            </a:r>
            <a:endParaRPr lang="ru-RU" b="1" dirty="0">
              <a:solidFill>
                <a:srgbClr val="0070C0"/>
              </a:solidFill>
              <a:latin typeface="Arial" panose="020B0604020202020204" pitchFamily="34" charset="0"/>
              <a:cs typeface="Arial" panose="020B0604020202020204" pitchFamily="34" charset="0"/>
            </a:endParaRPr>
          </a:p>
          <a:p>
            <a:pPr>
              <a:lnSpc>
                <a:spcPct val="12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Бала </a:t>
            </a:r>
            <a:r>
              <a:rPr lang="ru-RU" b="1" dirty="0" err="1">
                <a:latin typeface="Arial" panose="020B0604020202020204" pitchFamily="34" charset="0"/>
                <a:cs typeface="Arial" panose="020B0604020202020204" pitchFamily="34" charset="0"/>
              </a:rPr>
              <a:t>жиі</a:t>
            </a:r>
            <a:r>
              <a:rPr lang="ru-RU" b="1" dirty="0">
                <a:latin typeface="Arial" panose="020B0604020202020204" pitchFamily="34" charset="0"/>
                <a:cs typeface="Arial" panose="020B0604020202020204" pitchFamily="34" charset="0"/>
              </a:rPr>
              <a:t> және </a:t>
            </a:r>
            <a:r>
              <a:rPr lang="ru-RU" b="1" dirty="0" err="1">
                <a:latin typeface="Arial" panose="020B0604020202020204" pitchFamily="34" charset="0"/>
                <a:cs typeface="Arial" panose="020B0604020202020204" pitchFamily="34" charset="0"/>
              </a:rPr>
              <a:t>қатты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ауырса</a:t>
            </a:r>
            <a:endParaRPr lang="ru-RU" b="1" dirty="0">
              <a:latin typeface="Arial" panose="020B0604020202020204" pitchFamily="34" charset="0"/>
              <a:cs typeface="Arial" panose="020B0604020202020204" pitchFamily="34" charset="0"/>
            </a:endParaRPr>
          </a:p>
          <a:p>
            <a:pPr>
              <a:lnSpc>
                <a:spcPct val="12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Созылмалы</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сырқаттары</a:t>
            </a:r>
            <a:r>
              <a:rPr lang="ru-RU" b="1" dirty="0">
                <a:solidFill>
                  <a:srgbClr val="0070C0"/>
                </a:solidFill>
                <a:latin typeface="Arial" panose="020B0604020202020204" pitchFamily="34" charset="0"/>
                <a:cs typeface="Arial" panose="020B0604020202020204" pitchFamily="34" charset="0"/>
              </a:rPr>
              <a:t> </a:t>
            </a:r>
            <a:r>
              <a:rPr lang="ru-RU" b="1" dirty="0" err="1">
                <a:solidFill>
                  <a:srgbClr val="0070C0"/>
                </a:solidFill>
                <a:latin typeface="Arial" panose="020B0604020202020204" pitchFamily="34" charset="0"/>
                <a:cs typeface="Arial" panose="020B0604020202020204" pitchFamily="34" charset="0"/>
              </a:rPr>
              <a:t>болса</a:t>
            </a:r>
            <a:endParaRPr lang="ru-RU" b="1" dirty="0">
              <a:solidFill>
                <a:srgbClr val="0070C0"/>
              </a:solidFill>
              <a:latin typeface="Arial" panose="020B0604020202020204" pitchFamily="34" charset="0"/>
              <a:cs typeface="Arial" panose="020B0604020202020204" pitchFamily="34" charset="0"/>
            </a:endParaRPr>
          </a:p>
          <a:p>
            <a:pPr>
              <a:lnSpc>
                <a:spcPct val="120000"/>
              </a:lnSpc>
              <a:spcBef>
                <a:spcPts val="600"/>
              </a:spcBef>
              <a:spcAft>
                <a:spcPts val="600"/>
              </a:spcAft>
              <a:buFont typeface="Wingdings" panose="05000000000000000000" pitchFamily="2" charset="2"/>
              <a:buChar char="v"/>
            </a:pP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Жүйке-психикалық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бұзылыстары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болса</a:t>
            </a:r>
            <a:endParaRPr lang="ru-RU" b="1" dirty="0">
              <a:latin typeface="Arial" panose="020B0604020202020204" pitchFamily="34" charset="0"/>
              <a:cs typeface="Arial" panose="020B0604020202020204"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0"/>
            <a:ext cx="10515600" cy="1325563"/>
          </a:xfrm>
        </p:spPr>
        <p:txBody>
          <a:bodyPr>
            <a:normAutofit/>
          </a:bodyPr>
          <a:lstStyle/>
          <a:p>
            <a:pPr algn="ctr"/>
            <a:r>
              <a:rPr lang="ru-RU" b="1" dirty="0" err="1">
                <a:solidFill>
                  <a:srgbClr val="0070C0"/>
                </a:solidFill>
              </a:rPr>
              <a:t>Бейімделу</a:t>
            </a:r>
            <a:r>
              <a:rPr lang="ru-RU" b="1" dirty="0">
                <a:solidFill>
                  <a:srgbClr val="0070C0"/>
                </a:solidFill>
              </a:rPr>
              <a:t> </a:t>
            </a:r>
            <a:r>
              <a:rPr lang="ru-RU" b="1" dirty="0" err="1">
                <a:solidFill>
                  <a:srgbClr val="0070C0"/>
                </a:solidFill>
              </a:rPr>
              <a:t>кезеңін</a:t>
            </a:r>
            <a:r>
              <a:rPr lang="ru-RU" b="1" dirty="0">
                <a:solidFill>
                  <a:srgbClr val="0070C0"/>
                </a:solidFill>
              </a:rPr>
              <a:t> </a:t>
            </a:r>
            <a:r>
              <a:rPr lang="ru-RU" b="1" dirty="0" err="1">
                <a:solidFill>
                  <a:srgbClr val="0070C0"/>
                </a:solidFill>
              </a:rPr>
              <a:t>жеңілдету</a:t>
            </a:r>
            <a:r>
              <a:rPr lang="ru-RU" b="1" dirty="0">
                <a:solidFill>
                  <a:srgbClr val="0070C0"/>
                </a:solidFill>
              </a:rPr>
              <a:t> </a:t>
            </a:r>
            <a:r>
              <a:rPr lang="ru-RU" b="1" dirty="0" err="1">
                <a:solidFill>
                  <a:srgbClr val="0070C0"/>
                </a:solidFill>
              </a:rPr>
              <a:t>үшін</a:t>
            </a:r>
            <a:r>
              <a:rPr lang="ru-RU" b="1" dirty="0">
                <a:solidFill>
                  <a:srgbClr val="0070C0"/>
                </a:solidFill>
              </a:rPr>
              <a:t> </a:t>
            </a:r>
            <a:r>
              <a:rPr lang="ru-RU" b="1" dirty="0" err="1">
                <a:solidFill>
                  <a:srgbClr val="0070C0"/>
                </a:solidFill>
              </a:rPr>
              <a:t>ата</a:t>
            </a:r>
            <a:r>
              <a:rPr lang="en-GB" b="1" dirty="0">
                <a:solidFill>
                  <a:srgbClr val="0070C0"/>
                </a:solidFill>
              </a:rPr>
              <a:t>-</a:t>
            </a:r>
            <a:r>
              <a:rPr lang="kk-KZ" b="1" dirty="0">
                <a:solidFill>
                  <a:srgbClr val="0070C0"/>
                </a:solidFill>
              </a:rPr>
              <a:t>ана ретінде не істей аламын</a:t>
            </a:r>
            <a:r>
              <a:rPr lang="ru-RU" b="1" dirty="0">
                <a:solidFill>
                  <a:srgbClr val="0070C0"/>
                </a:solidFill>
              </a:rPr>
              <a:t>?</a:t>
            </a:r>
          </a:p>
        </p:txBody>
      </p:sp>
      <p:sp>
        <p:nvSpPr>
          <p:cNvPr id="3" name="Объект 2"/>
          <p:cNvSpPr>
            <a:spLocks noGrp="1"/>
          </p:cNvSpPr>
          <p:nvPr>
            <p:ph idx="1"/>
          </p:nvPr>
        </p:nvSpPr>
        <p:spPr>
          <a:xfrm>
            <a:off x="216567" y="1486401"/>
            <a:ext cx="11758864" cy="5285457"/>
          </a:xfrm>
        </p:spPr>
        <p:txBody>
          <a:bodyPr>
            <a:normAutofit/>
          </a:bodyPr>
          <a:lstStyle/>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t>Күн</a:t>
            </a:r>
            <a:r>
              <a:rPr lang="ru-RU" sz="3200" b="1" dirty="0"/>
              <a:t> </a:t>
            </a:r>
            <a:r>
              <a:rPr lang="ru-RU" sz="3200" b="1" dirty="0" err="1"/>
              <a:t>тәртібін</a:t>
            </a:r>
            <a:r>
              <a:rPr lang="ru-RU" sz="3200" b="1" dirty="0"/>
              <a:t> </a:t>
            </a:r>
            <a:r>
              <a:rPr lang="ru-RU" sz="3200" b="1" dirty="0" err="1"/>
              <a:t>бір</a:t>
            </a:r>
            <a:r>
              <a:rPr lang="ru-RU" sz="3200" b="1" dirty="0"/>
              <a:t> </a:t>
            </a:r>
            <a:r>
              <a:rPr lang="ru-RU" sz="3200" b="1" dirty="0" err="1"/>
              <a:t>ыңғайға</a:t>
            </a:r>
            <a:r>
              <a:rPr lang="ru-RU" sz="3200" b="1" dirty="0"/>
              <a:t> </a:t>
            </a:r>
            <a:r>
              <a:rPr lang="ru-RU" sz="3200" b="1" dirty="0" err="1"/>
              <a:t>келтіру</a:t>
            </a:r>
            <a:r>
              <a:rPr lang="ru-RU" sz="3200" b="1" dirty="0"/>
              <a:t> </a:t>
            </a:r>
            <a:r>
              <a:rPr lang="ru-RU" sz="3200" b="1" dirty="0" err="1"/>
              <a:t>керек</a:t>
            </a:r>
            <a:endParaRPr lang="ru-RU" sz="3200" b="1" dirty="0"/>
          </a:p>
          <a:p>
            <a:pPr marL="0" indent="0">
              <a:lnSpc>
                <a:spcPct val="110000"/>
              </a:lnSpc>
              <a:spcBef>
                <a:spcPts val="300"/>
              </a:spcBef>
              <a:spcAft>
                <a:spcPts val="300"/>
              </a:spcAft>
              <a:buFont typeface="Wingdings" panose="05000000000000000000" pitchFamily="2" charset="2"/>
              <a:buChar char="ü"/>
            </a:pPr>
            <a:r>
              <a:rPr lang="ru-RU" sz="3200" b="1" dirty="0">
                <a:solidFill>
                  <a:srgbClr val="002060"/>
                </a:solidFill>
              </a:rPr>
              <a:t> </a:t>
            </a:r>
            <a:r>
              <a:rPr lang="ru-RU" sz="3200" b="1" dirty="0" err="1">
                <a:solidFill>
                  <a:srgbClr val="002060"/>
                </a:solidFill>
              </a:rPr>
              <a:t>Баланың</a:t>
            </a:r>
            <a:r>
              <a:rPr lang="ru-RU" sz="3200" b="1" dirty="0">
                <a:solidFill>
                  <a:srgbClr val="002060"/>
                </a:solidFill>
              </a:rPr>
              <a:t> </a:t>
            </a:r>
            <a:r>
              <a:rPr lang="ru-RU" sz="3200" b="1" dirty="0" err="1">
                <a:solidFill>
                  <a:srgbClr val="002060"/>
                </a:solidFill>
              </a:rPr>
              <a:t>дұрыс</a:t>
            </a:r>
            <a:r>
              <a:rPr lang="ru-RU" sz="3200" b="1" dirty="0">
                <a:solidFill>
                  <a:srgbClr val="002060"/>
                </a:solidFill>
              </a:rPr>
              <a:t> </a:t>
            </a:r>
            <a:r>
              <a:rPr lang="ru-RU" sz="3200" b="1" dirty="0" err="1">
                <a:solidFill>
                  <a:srgbClr val="002060"/>
                </a:solidFill>
              </a:rPr>
              <a:t>тамақтануын</a:t>
            </a:r>
            <a:r>
              <a:rPr lang="ru-RU" sz="3200" b="1" dirty="0">
                <a:solidFill>
                  <a:srgbClr val="002060"/>
                </a:solidFill>
              </a:rPr>
              <a:t> </a:t>
            </a:r>
            <a:r>
              <a:rPr lang="ru-RU" sz="3200" b="1" dirty="0" err="1">
                <a:solidFill>
                  <a:srgbClr val="002060"/>
                </a:solidFill>
              </a:rPr>
              <a:t>қадағалау</a:t>
            </a:r>
            <a:r>
              <a:rPr lang="ru-RU" sz="3200" b="1" dirty="0">
                <a:solidFill>
                  <a:srgbClr val="002060"/>
                </a:solidFill>
              </a:rPr>
              <a:t> </a:t>
            </a:r>
            <a:r>
              <a:rPr lang="ru-RU" sz="3200" b="1" dirty="0" err="1">
                <a:solidFill>
                  <a:srgbClr val="002060"/>
                </a:solidFill>
              </a:rPr>
              <a:t>керек</a:t>
            </a:r>
            <a:endParaRPr lang="ru-RU" sz="3200" b="1" dirty="0">
              <a:solidFill>
                <a:srgbClr val="002060"/>
              </a:solidFill>
            </a:endParaRPr>
          </a:p>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t>Еңбек</a:t>
            </a:r>
            <a:r>
              <a:rPr lang="ru-RU" sz="3200" b="1" dirty="0"/>
              <a:t> пен </a:t>
            </a:r>
            <a:r>
              <a:rPr lang="ru-RU" sz="3200" b="1" dirty="0" err="1"/>
              <a:t>демалыс</a:t>
            </a:r>
            <a:r>
              <a:rPr lang="ru-RU" sz="3200" b="1" dirty="0"/>
              <a:t>, </a:t>
            </a:r>
            <a:r>
              <a:rPr lang="ru-RU" sz="3200" b="1" dirty="0" err="1"/>
              <a:t>оқу</a:t>
            </a:r>
            <a:r>
              <a:rPr lang="ru-RU" sz="3200" b="1" dirty="0"/>
              <a:t> </a:t>
            </a:r>
            <a:r>
              <a:rPr lang="ru-RU" sz="3200" b="1" dirty="0" err="1"/>
              <a:t>тапсырмаларсы</a:t>
            </a:r>
            <a:r>
              <a:rPr lang="ru-RU" sz="3200" b="1" dirty="0"/>
              <a:t> мен </a:t>
            </a:r>
            <a:r>
              <a:rPr lang="ru-RU" sz="3200" b="1" dirty="0" err="1"/>
              <a:t>өзі</a:t>
            </a:r>
            <a:r>
              <a:rPr lang="ru-RU" sz="3200" b="1" dirty="0"/>
              <a:t> </a:t>
            </a:r>
            <a:r>
              <a:rPr lang="ru-RU" sz="3200" b="1" dirty="0" err="1"/>
              <a:t>қызыққан</a:t>
            </a:r>
            <a:r>
              <a:rPr lang="ru-RU" sz="3200" b="1" dirty="0"/>
              <a:t> </a:t>
            </a:r>
            <a:r>
              <a:rPr lang="ru-RU" sz="3200" b="1" dirty="0" err="1"/>
              <a:t>тапсырмаларды</a:t>
            </a:r>
            <a:r>
              <a:rPr lang="ru-RU" sz="3200" b="1" dirty="0"/>
              <a:t> </a:t>
            </a:r>
            <a:r>
              <a:rPr lang="ru-RU" sz="3200" b="1" dirty="0" err="1"/>
              <a:t>кезектестіру</a:t>
            </a:r>
            <a:r>
              <a:rPr lang="ru-RU" sz="3200" b="1" dirty="0"/>
              <a:t> </a:t>
            </a:r>
            <a:r>
              <a:rPr lang="ru-RU" sz="3200" b="1" dirty="0" err="1"/>
              <a:t>үшін</a:t>
            </a:r>
            <a:r>
              <a:rPr lang="ru-RU" sz="3200" b="1" dirty="0"/>
              <a:t> </a:t>
            </a:r>
            <a:r>
              <a:rPr lang="ru-RU" sz="3200" b="1" dirty="0" err="1"/>
              <a:t>жағдай</a:t>
            </a:r>
            <a:r>
              <a:rPr lang="ru-RU" sz="3200" b="1" dirty="0"/>
              <a:t> </a:t>
            </a:r>
            <a:r>
              <a:rPr lang="ru-RU" sz="3200" b="1" dirty="0" err="1"/>
              <a:t>жасау</a:t>
            </a:r>
            <a:r>
              <a:rPr lang="ru-RU" sz="3200" b="1" dirty="0"/>
              <a:t> </a:t>
            </a:r>
            <a:r>
              <a:rPr lang="ru-RU" sz="3200" b="1" dirty="0" err="1"/>
              <a:t>керек</a:t>
            </a:r>
            <a:endParaRPr lang="ru-RU" sz="3200" b="1" dirty="0"/>
          </a:p>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solidFill>
                  <a:srgbClr val="002060"/>
                </a:solidFill>
              </a:rPr>
              <a:t>Үй</a:t>
            </a:r>
            <a:r>
              <a:rPr lang="ru-RU" sz="3200" b="1" dirty="0">
                <a:solidFill>
                  <a:srgbClr val="002060"/>
                </a:solidFill>
              </a:rPr>
              <a:t> </a:t>
            </a:r>
            <a:r>
              <a:rPr lang="ru-RU" sz="3200" b="1" dirty="0" err="1">
                <a:solidFill>
                  <a:srgbClr val="002060"/>
                </a:solidFill>
              </a:rPr>
              <a:t>тапсырмасын</a:t>
            </a:r>
            <a:r>
              <a:rPr lang="ru-RU" sz="3200" b="1" dirty="0">
                <a:solidFill>
                  <a:srgbClr val="002060"/>
                </a:solidFill>
              </a:rPr>
              <a:t> </a:t>
            </a:r>
            <a:r>
              <a:rPr lang="ru-RU" sz="3200" b="1" dirty="0" err="1">
                <a:solidFill>
                  <a:srgbClr val="002060"/>
                </a:solidFill>
              </a:rPr>
              <a:t>орындауға</a:t>
            </a:r>
            <a:r>
              <a:rPr lang="ru-RU" sz="3200" b="1" dirty="0">
                <a:solidFill>
                  <a:srgbClr val="002060"/>
                </a:solidFill>
              </a:rPr>
              <a:t> </a:t>
            </a:r>
            <a:r>
              <a:rPr lang="ru-RU" sz="3200" b="1" dirty="0" err="1">
                <a:solidFill>
                  <a:srgbClr val="002060"/>
                </a:solidFill>
              </a:rPr>
              <a:t>көмектесу</a:t>
            </a:r>
            <a:r>
              <a:rPr lang="ru-RU" sz="3200" b="1" dirty="0">
                <a:solidFill>
                  <a:srgbClr val="002060"/>
                </a:solidFill>
              </a:rPr>
              <a:t> </a:t>
            </a:r>
            <a:r>
              <a:rPr lang="ru-RU" sz="3200" b="1" dirty="0" err="1">
                <a:solidFill>
                  <a:srgbClr val="002060"/>
                </a:solidFill>
              </a:rPr>
              <a:t>керек</a:t>
            </a:r>
            <a:endParaRPr lang="ru-RU" sz="3200" b="1" dirty="0">
              <a:solidFill>
                <a:srgbClr val="002060"/>
              </a:solidFill>
            </a:endParaRPr>
          </a:p>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t>Мұғалімдермен</a:t>
            </a:r>
            <a:r>
              <a:rPr lang="ru-RU" sz="3200" b="1" dirty="0"/>
              <a:t> </a:t>
            </a:r>
            <a:r>
              <a:rPr lang="ru-RU" sz="3200" b="1" dirty="0" err="1"/>
              <a:t>кеңесу</a:t>
            </a:r>
            <a:r>
              <a:rPr lang="ru-RU" sz="3200" b="1" dirty="0"/>
              <a:t> </a:t>
            </a:r>
            <a:r>
              <a:rPr lang="ru-RU" sz="3200" b="1" dirty="0" err="1"/>
              <a:t>керек</a:t>
            </a:r>
            <a:endParaRPr lang="ru-RU" sz="3200" b="1" dirty="0"/>
          </a:p>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solidFill>
                  <a:srgbClr val="002060"/>
                </a:solidFill>
              </a:rPr>
              <a:t>Қабылдау</a:t>
            </a:r>
            <a:r>
              <a:rPr lang="ru-RU" sz="3200" b="1" dirty="0">
                <a:solidFill>
                  <a:srgbClr val="002060"/>
                </a:solidFill>
              </a:rPr>
              <a:t> мен </a:t>
            </a:r>
            <a:r>
              <a:rPr lang="ru-RU" sz="3200" b="1" dirty="0" err="1">
                <a:solidFill>
                  <a:srgbClr val="002060"/>
                </a:solidFill>
              </a:rPr>
              <a:t>махаббат</a:t>
            </a:r>
            <a:r>
              <a:rPr lang="ru-RU" sz="3200" b="1" dirty="0">
                <a:solidFill>
                  <a:srgbClr val="002060"/>
                </a:solidFill>
              </a:rPr>
              <a:t> </a:t>
            </a:r>
            <a:r>
              <a:rPr lang="ru-RU" sz="3200" b="1" dirty="0" err="1">
                <a:solidFill>
                  <a:srgbClr val="002060"/>
                </a:solidFill>
              </a:rPr>
              <a:t>ортасын</a:t>
            </a:r>
            <a:r>
              <a:rPr lang="ru-RU" sz="3200" b="1" dirty="0">
                <a:solidFill>
                  <a:srgbClr val="002060"/>
                </a:solidFill>
              </a:rPr>
              <a:t> </a:t>
            </a:r>
            <a:r>
              <a:rPr lang="ru-RU" sz="3200" b="1" dirty="0" err="1">
                <a:solidFill>
                  <a:srgbClr val="002060"/>
                </a:solidFill>
              </a:rPr>
              <a:t>қалыптастыру</a:t>
            </a:r>
            <a:r>
              <a:rPr lang="ru-RU" sz="3200" b="1" dirty="0">
                <a:solidFill>
                  <a:srgbClr val="002060"/>
                </a:solidFill>
              </a:rPr>
              <a:t> </a:t>
            </a:r>
            <a:r>
              <a:rPr lang="ru-RU" sz="3200" b="1" dirty="0" err="1">
                <a:solidFill>
                  <a:srgbClr val="002060"/>
                </a:solidFill>
              </a:rPr>
              <a:t>керек</a:t>
            </a:r>
            <a:endParaRPr lang="ru-RU" sz="3200" b="1" dirty="0">
              <a:solidFill>
                <a:srgbClr val="002060"/>
              </a:solidFill>
            </a:endParaRPr>
          </a:p>
          <a:p>
            <a:pPr marL="0" indent="0">
              <a:lnSpc>
                <a:spcPct val="110000"/>
              </a:lnSpc>
              <a:spcBef>
                <a:spcPts val="300"/>
              </a:spcBef>
              <a:spcAft>
                <a:spcPts val="300"/>
              </a:spcAft>
              <a:buFont typeface="Wingdings" panose="05000000000000000000" pitchFamily="2" charset="2"/>
              <a:buChar char="ü"/>
            </a:pPr>
            <a:r>
              <a:rPr lang="ru-RU" sz="3200" b="1" dirty="0"/>
              <a:t> </a:t>
            </a:r>
            <a:r>
              <a:rPr lang="ru-RU" sz="3200" b="1" dirty="0" err="1"/>
              <a:t>Балаға</a:t>
            </a:r>
            <a:r>
              <a:rPr lang="ru-RU" sz="3200" b="1" dirty="0"/>
              <a:t> </a:t>
            </a:r>
            <a:r>
              <a:rPr lang="ru-RU" sz="3200" b="1" dirty="0" err="1"/>
              <a:t>көңіл</a:t>
            </a:r>
            <a:r>
              <a:rPr lang="ru-RU" sz="3200" b="1" dirty="0"/>
              <a:t> </a:t>
            </a:r>
            <a:r>
              <a:rPr lang="ru-RU" sz="3200" b="1" dirty="0" err="1"/>
              <a:t>бөлу</a:t>
            </a:r>
            <a:r>
              <a:rPr lang="ru-RU" sz="3200" b="1" dirty="0"/>
              <a:t> және </a:t>
            </a:r>
            <a:r>
              <a:rPr lang="ru-RU" sz="3200" b="1" dirty="0" err="1"/>
              <a:t>шынайы</a:t>
            </a:r>
            <a:r>
              <a:rPr lang="ru-RU" sz="3200" b="1" dirty="0"/>
              <a:t> </a:t>
            </a:r>
            <a:r>
              <a:rPr lang="ru-RU" sz="3200" b="1" dirty="0" err="1"/>
              <a:t>қызығушылық</a:t>
            </a:r>
            <a:r>
              <a:rPr lang="ru-RU" sz="3200" b="1" dirty="0"/>
              <a:t> </a:t>
            </a:r>
            <a:r>
              <a:rPr lang="ru-RU" sz="3200" b="1" dirty="0" err="1"/>
              <a:t>таныту</a:t>
            </a:r>
            <a:r>
              <a:rPr lang="ru-RU" sz="3200" b="1" dirty="0"/>
              <a:t> </a:t>
            </a:r>
            <a:r>
              <a:rPr lang="ru-RU" sz="3200" b="1" dirty="0" err="1"/>
              <a:t>керек</a:t>
            </a:r>
            <a:endParaRPr lang="ru-RU" sz="3200" b="1" dirty="0"/>
          </a:p>
        </p:txBody>
      </p:sp>
    </p:spTree>
    <p:extLst>
      <p:ext uri="{BB962C8B-B14F-4D97-AF65-F5344CB8AC3E}">
        <p14:creationId xmlns:p14="http://schemas.microsoft.com/office/powerpoint/2010/main" val="423974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1951826" cy="613943"/>
          </a:xfrm>
        </p:spPr>
        <p:txBody>
          <a:bodyPr vert="horz" lIns="91440" tIns="45720" rIns="91440" bIns="45720" rtlCol="0" anchor="ctr">
            <a:normAutofit/>
          </a:bodyPr>
          <a:lstStyle/>
          <a:p>
            <a:pPr algn="ctr">
              <a:lnSpc>
                <a:spcPts val="3900"/>
              </a:lnSpc>
            </a:pPr>
            <a:r>
              <a:rPr lang="ru-RU" sz="4000" b="1" dirty="0" err="1">
                <a:solidFill>
                  <a:srgbClr val="0070C0"/>
                </a:solidFill>
                <a:latin typeface="+mn-lt"/>
              </a:rPr>
              <a:t>Тиімді</a:t>
            </a:r>
            <a:r>
              <a:rPr lang="ru-RU" sz="4000" b="1" dirty="0">
                <a:solidFill>
                  <a:srgbClr val="0070C0"/>
                </a:solidFill>
                <a:latin typeface="+mn-lt"/>
              </a:rPr>
              <a:t> </a:t>
            </a:r>
            <a:r>
              <a:rPr lang="ru-RU" sz="4000" b="1" dirty="0" err="1">
                <a:solidFill>
                  <a:srgbClr val="0070C0"/>
                </a:solidFill>
                <a:latin typeface="+mn-lt"/>
              </a:rPr>
              <a:t>ұйымдастырылған</a:t>
            </a:r>
            <a:r>
              <a:rPr lang="ru-RU" sz="4000" b="1" dirty="0">
                <a:solidFill>
                  <a:srgbClr val="0070C0"/>
                </a:solidFill>
                <a:latin typeface="+mn-lt"/>
              </a:rPr>
              <a:t> </a:t>
            </a:r>
            <a:r>
              <a:rPr lang="ru-RU" sz="4000" b="1" dirty="0" err="1">
                <a:solidFill>
                  <a:srgbClr val="0070C0"/>
                </a:solidFill>
                <a:latin typeface="+mn-lt"/>
              </a:rPr>
              <a:t>күн</a:t>
            </a:r>
            <a:r>
              <a:rPr lang="ru-RU" sz="4000" b="1" dirty="0">
                <a:solidFill>
                  <a:srgbClr val="0070C0"/>
                </a:solidFill>
                <a:latin typeface="+mn-lt"/>
              </a:rPr>
              <a:t> </a:t>
            </a:r>
            <a:r>
              <a:rPr lang="ru-RU" sz="4000" b="1" dirty="0" err="1">
                <a:solidFill>
                  <a:srgbClr val="0070C0"/>
                </a:solidFill>
                <a:latin typeface="+mn-lt"/>
              </a:rPr>
              <a:t>тәртібі</a:t>
            </a:r>
            <a:r>
              <a:rPr lang="ru-RU" sz="4000" b="1" dirty="0">
                <a:solidFill>
                  <a:srgbClr val="0070C0"/>
                </a:solidFill>
                <a:latin typeface="+mn-lt"/>
              </a:rPr>
              <a:t> </a:t>
            </a:r>
            <a:r>
              <a:rPr lang="ru-RU" sz="4000" b="1" dirty="0" err="1">
                <a:solidFill>
                  <a:srgbClr val="0070C0"/>
                </a:solidFill>
                <a:latin typeface="+mn-lt"/>
              </a:rPr>
              <a:t>деген</a:t>
            </a:r>
            <a:r>
              <a:rPr lang="ru-RU" sz="4000" b="1" dirty="0">
                <a:solidFill>
                  <a:srgbClr val="0070C0"/>
                </a:solidFill>
                <a:latin typeface="+mn-lt"/>
              </a:rPr>
              <a:t> не?!</a:t>
            </a:r>
          </a:p>
        </p:txBody>
      </p:sp>
      <p:sp>
        <p:nvSpPr>
          <p:cNvPr id="3" name="Содержимое 2"/>
          <p:cNvSpPr>
            <a:spLocks noGrp="1"/>
          </p:cNvSpPr>
          <p:nvPr>
            <p:ph idx="1"/>
          </p:nvPr>
        </p:nvSpPr>
        <p:spPr>
          <a:xfrm>
            <a:off x="120087" y="793919"/>
            <a:ext cx="11951825" cy="5594289"/>
          </a:xfrm>
        </p:spPr>
        <p:txBody>
          <a:bodyPr vert="horz" lIns="91440" tIns="45720" rIns="91440" bIns="45720" rtlCol="0">
            <a:noAutofit/>
          </a:bodyPr>
          <a:lstStyle/>
          <a:p>
            <a:pPr marL="0" indent="0">
              <a:lnSpc>
                <a:spcPct val="100000"/>
              </a:lnSpc>
              <a:spcBef>
                <a:spcPts val="0"/>
              </a:spcBef>
              <a:buFont typeface="Wingdings" panose="05000000000000000000" pitchFamily="2" charset="2"/>
              <a:buChar char="v"/>
            </a:pPr>
            <a:r>
              <a:rPr lang="ru-RU" sz="2400" dirty="0">
                <a:latin typeface="Arial" panose="020B0604020202020204" pitchFamily="34" charset="0"/>
                <a:cs typeface="Arial" panose="020B0604020202020204" pitchFamily="34" charset="0"/>
              </a:rPr>
              <a:t> Таза </a:t>
            </a:r>
            <a:r>
              <a:rPr lang="ru-RU" sz="2400" dirty="0" err="1">
                <a:latin typeface="Arial" panose="020B0604020202020204" pitchFamily="34" charset="0"/>
                <a:cs typeface="Arial" panose="020B0604020202020204" pitchFamily="34" charset="0"/>
              </a:rPr>
              <a:t>ауада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жеткілікті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демалу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күніне</a:t>
            </a:r>
            <a:r>
              <a:rPr lang="ru-RU" sz="2400" dirty="0">
                <a:latin typeface="Arial" panose="020B0604020202020204" pitchFamily="34" charset="0"/>
                <a:cs typeface="Arial" panose="020B0604020202020204" pitchFamily="34" charset="0"/>
              </a:rPr>
              <a:t> 3</a:t>
            </a:r>
            <a:r>
              <a:rPr lang="en-GB" sz="2400" dirty="0">
                <a:latin typeface="Arial" panose="020B0604020202020204" pitchFamily="34" charset="0"/>
                <a:cs typeface="Arial" panose="020B0604020202020204" pitchFamily="34" charset="0"/>
              </a:rPr>
              <a:t>-</a:t>
            </a:r>
            <a:r>
              <a:rPr lang="ru-RU" sz="2400" dirty="0">
                <a:latin typeface="Arial" panose="020B0604020202020204" pitchFamily="34" charset="0"/>
                <a:cs typeface="Arial" panose="020B0604020202020204" pitchFamily="34" charset="0"/>
              </a:rPr>
              <a:t>3,5 </a:t>
            </a:r>
            <a:r>
              <a:rPr lang="ru-RU" sz="2400" dirty="0" err="1">
                <a:latin typeface="Arial" panose="020B0604020202020204" pitchFamily="34" charset="0"/>
                <a:cs typeface="Arial" panose="020B0604020202020204" pitchFamily="34" charset="0"/>
              </a:rPr>
              <a:t>сағат</a:t>
            </a:r>
            <a:r>
              <a:rPr lang="ru-RU" sz="2400" dirty="0">
                <a:latin typeface="Arial" panose="020B0604020202020204" pitchFamily="34" charset="0"/>
                <a:cs typeface="Arial" panose="020B0604020202020204" pitchFamily="34" charset="0"/>
              </a:rPr>
              <a:t>)</a:t>
            </a:r>
          </a:p>
          <a:p>
            <a:pPr marL="0" indent="0">
              <a:lnSpc>
                <a:spcPct val="100000"/>
              </a:lnSpc>
              <a:spcBef>
                <a:spcPts val="0"/>
              </a:spcBef>
              <a:buFont typeface="Wingdings" panose="05000000000000000000" pitchFamily="2" charset="2"/>
              <a:buChar char="v"/>
            </a:pP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Ояну</a:t>
            </a:r>
            <a:r>
              <a:rPr lang="ru-RU" sz="2400" dirty="0">
                <a:latin typeface="Arial" panose="020B0604020202020204" pitchFamily="34" charset="0"/>
                <a:cs typeface="Arial" panose="020B0604020202020204" pitchFamily="34" charset="0"/>
              </a:rPr>
              <a:t> мен </a:t>
            </a:r>
            <a:r>
              <a:rPr lang="ru-RU" sz="2400" dirty="0" err="1">
                <a:latin typeface="Arial" panose="020B0604020202020204" pitchFamily="34" charset="0"/>
                <a:cs typeface="Arial" panose="020B0604020202020204" pitchFamily="34" charset="0"/>
              </a:rPr>
              <a:t>ұйқыға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жату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уақыты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қатаң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белгіленген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ұзақтығы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жеткілікті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ұйқы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таңғы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сағат</a:t>
            </a:r>
            <a:r>
              <a:rPr lang="ru-RU" sz="2400" dirty="0">
                <a:latin typeface="Arial" panose="020B0604020202020204" pitchFamily="34" charset="0"/>
                <a:cs typeface="Arial" panose="020B0604020202020204" pitchFamily="34" charset="0"/>
              </a:rPr>
              <a:t> 7.00</a:t>
            </a:r>
            <a:r>
              <a:rPr lang="en-GB" sz="2400" dirty="0">
                <a:latin typeface="Arial" panose="020B0604020202020204" pitchFamily="34" charset="0"/>
                <a:cs typeface="Arial" panose="020B0604020202020204" pitchFamily="34" charset="0"/>
              </a:rPr>
              <a:t>-</a:t>
            </a:r>
            <a:r>
              <a:rPr lang="kk-KZ" sz="2400" dirty="0">
                <a:latin typeface="Arial" panose="020B0604020202020204" pitchFamily="34" charset="0"/>
                <a:cs typeface="Arial" panose="020B0604020202020204" pitchFamily="34" charset="0"/>
              </a:rPr>
              <a:t>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тұрамыз</a:t>
            </a:r>
            <a:r>
              <a:rPr lang="ru-RU" sz="2400" dirty="0">
                <a:latin typeface="Arial" panose="020B0604020202020204" pitchFamily="34" charset="0"/>
                <a:cs typeface="Arial" panose="020B0604020202020204" pitchFamily="34" charset="0"/>
              </a:rPr>
              <a:t>, 21.00-21.30</a:t>
            </a:r>
            <a:r>
              <a:rPr lang="en-GB" sz="2400" dirty="0">
                <a:latin typeface="Arial" panose="020B0604020202020204" pitchFamily="34" charset="0"/>
                <a:cs typeface="Arial" panose="020B0604020202020204" pitchFamily="34" charset="0"/>
              </a:rPr>
              <a:t>-</a:t>
            </a:r>
            <a:r>
              <a:rPr lang="kk-KZ" sz="2400" dirty="0">
                <a:latin typeface="Arial" panose="020B0604020202020204" pitchFamily="34" charset="0"/>
                <a:cs typeface="Arial" panose="020B0604020202020204" pitchFamily="34" charset="0"/>
              </a:rPr>
              <a:t>да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ұйықтаймыз</a:t>
            </a:r>
            <a:r>
              <a:rPr lang="ru-RU" sz="2400" dirty="0">
                <a:latin typeface="Arial" panose="020B0604020202020204" pitchFamily="34" charset="0"/>
                <a:cs typeface="Arial" panose="020B0604020202020204" pitchFamily="34" charset="0"/>
              </a:rPr>
              <a:t>)</a:t>
            </a:r>
          </a:p>
          <a:p>
            <a:pPr marL="0" indent="0">
              <a:lnSpc>
                <a:spcPct val="100000"/>
              </a:lnSpc>
              <a:spcBef>
                <a:spcPts val="0"/>
              </a:spcBef>
              <a:buNone/>
            </a:pPr>
            <a:r>
              <a:rPr lang="ru-RU" sz="1400" dirty="0">
                <a:latin typeface="Arial" panose="020B0604020202020204" pitchFamily="34" charset="0"/>
                <a:cs typeface="Arial" panose="020B0604020202020204" pitchFamily="34" charset="0"/>
              </a:rPr>
              <a:t> </a:t>
            </a:r>
          </a:p>
          <a:p>
            <a:pPr marL="0" indent="0">
              <a:lnSpc>
                <a:spcPct val="100000"/>
              </a:lnSpc>
              <a:spcBef>
                <a:spcPts val="0"/>
              </a:spcBef>
              <a:buNone/>
            </a:pPr>
            <a:r>
              <a:rPr lang="ru-RU" sz="2400" dirty="0" err="1">
                <a:latin typeface="Arial" panose="020B0604020202020204" pitchFamily="34" charset="0"/>
                <a:cs typeface="Arial" panose="020B0604020202020204" pitchFamily="34" charset="0"/>
              </a:rPr>
              <a:t>Мектептен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кейін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міндетті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түрде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келесілерді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істеу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керек</a:t>
            </a:r>
            <a:r>
              <a:rPr lang="ru-RU" sz="2400" dirty="0">
                <a:latin typeface="Arial" panose="020B0604020202020204" pitchFamily="34" charset="0"/>
                <a:cs typeface="Arial" panose="020B0604020202020204" pitchFamily="34" charset="0"/>
              </a:rPr>
              <a:t>:</a:t>
            </a:r>
          </a:p>
          <a:p>
            <a:pPr marL="457200" lvl="1"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Түстену</a:t>
            </a:r>
            <a:endParaRPr lang="ru-RU" sz="2000" dirty="0">
              <a:latin typeface="Arial" panose="020B0604020202020204" pitchFamily="34" charset="0"/>
              <a:cs typeface="Arial" panose="020B0604020202020204" pitchFamily="34" charset="0"/>
            </a:endParaRPr>
          </a:p>
          <a:p>
            <a:pPr marL="457200" lvl="1"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1-1,5 </a:t>
            </a:r>
            <a:r>
              <a:rPr lang="ru-RU" sz="2000" dirty="0" err="1">
                <a:latin typeface="Arial" panose="020B0604020202020204" pitchFamily="34" charset="0"/>
                <a:cs typeface="Arial" panose="020B0604020202020204" pitchFamily="34" charset="0"/>
              </a:rPr>
              <a:t>сағат</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демалу</a:t>
            </a:r>
            <a:endParaRPr lang="ru-RU" sz="2000" dirty="0">
              <a:latin typeface="Arial" panose="020B0604020202020204" pitchFamily="34" charset="0"/>
              <a:cs typeface="Arial" panose="020B0604020202020204" pitchFamily="34" charset="0"/>
            </a:endParaRPr>
          </a:p>
          <a:p>
            <a:pPr marL="457200" lvl="1"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Сабақты</a:t>
            </a:r>
            <a:r>
              <a:rPr lang="ru-RU" sz="2000" dirty="0">
                <a:latin typeface="Arial" panose="020B0604020202020204" pitchFamily="34" charset="0"/>
                <a:cs typeface="Arial" panose="020B0604020202020204" pitchFamily="34" charset="0"/>
              </a:rPr>
              <a:t> бала </a:t>
            </a:r>
            <a:r>
              <a:rPr lang="ru-RU" sz="2000" dirty="0" err="1">
                <a:latin typeface="Arial" panose="020B0604020202020204" pitchFamily="34" charset="0"/>
                <a:cs typeface="Arial" panose="020B0604020202020204" pitchFamily="34" charset="0"/>
              </a:rPr>
              <a:t>ең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сабырлы</a:t>
            </a:r>
            <a:r>
              <a:rPr lang="ru-RU" sz="2000" dirty="0">
                <a:latin typeface="Arial" panose="020B0604020202020204" pitchFamily="34" charset="0"/>
                <a:cs typeface="Arial" panose="020B0604020202020204" pitchFamily="34" charset="0"/>
              </a:rPr>
              <a:t> және </a:t>
            </a:r>
            <a:r>
              <a:rPr lang="ru-RU" sz="2000" dirty="0" err="1">
                <a:latin typeface="Arial" panose="020B0604020202020204" pitchFamily="34" charset="0"/>
                <a:cs typeface="Arial" panose="020B0604020202020204" pitchFamily="34" charset="0"/>
              </a:rPr>
              <a:t>демалып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болған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уақытта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сағат</a:t>
            </a:r>
            <a:r>
              <a:rPr lang="ru-RU" sz="2000" dirty="0">
                <a:latin typeface="Arial" panose="020B0604020202020204" pitchFamily="34" charset="0"/>
                <a:cs typeface="Arial" panose="020B0604020202020204" pitchFamily="34" charset="0"/>
              </a:rPr>
              <a:t> 15.00-17.00) </a:t>
            </a:r>
            <a:r>
              <a:rPr lang="ru-RU" sz="2000" dirty="0" err="1">
                <a:latin typeface="Arial" panose="020B0604020202020204" pitchFamily="34" charset="0"/>
                <a:cs typeface="Arial" panose="020B0604020202020204" pitchFamily="34" charset="0"/>
              </a:rPr>
              <a:t>оқу</a:t>
            </a:r>
            <a:endParaRPr lang="ru-RU" sz="2000" dirty="0">
              <a:latin typeface="Arial" panose="020B0604020202020204" pitchFamily="34" charset="0"/>
              <a:cs typeface="Arial" panose="020B0604020202020204" pitchFamily="34" charset="0"/>
            </a:endParaRPr>
          </a:p>
          <a:p>
            <a:pPr marL="457200" lvl="1"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Кешкі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астан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кейін</a:t>
            </a:r>
            <a:r>
              <a:rPr lang="ru-RU" sz="2000" dirty="0">
                <a:latin typeface="Arial" panose="020B0604020202020204" pitchFamily="34" charset="0"/>
                <a:cs typeface="Arial" panose="020B0604020202020204" pitchFamily="34" charset="0"/>
              </a:rPr>
              <a:t> (19.00-20.30) </a:t>
            </a:r>
            <a:r>
              <a:rPr lang="ru-RU" sz="2000" dirty="0" err="1">
                <a:latin typeface="Arial" panose="020B0604020202020204" pitchFamily="34" charset="0"/>
                <a:cs typeface="Arial" panose="020B0604020202020204" pitchFamily="34" charset="0"/>
              </a:rPr>
              <a:t>өз</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істерімен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айналысу</a:t>
            </a:r>
            <a:r>
              <a:rPr lang="ru-RU" sz="2000" dirty="0">
                <a:latin typeface="Arial" panose="020B0604020202020204" pitchFamily="34" charset="0"/>
                <a:cs typeface="Arial" panose="020B0604020202020204" pitchFamily="34" charset="0"/>
              </a:rPr>
              <a:t> </a:t>
            </a:r>
          </a:p>
          <a:p>
            <a:pPr marL="0" indent="0">
              <a:lnSpc>
                <a:spcPct val="100000"/>
              </a:lnSpc>
              <a:spcBef>
                <a:spcPts val="0"/>
              </a:spcBef>
              <a:buNone/>
            </a:pPr>
            <a:endParaRPr lang="ru-RU" sz="1400" dirty="0">
              <a:latin typeface="Arial" panose="020B0604020202020204" pitchFamily="34" charset="0"/>
              <a:cs typeface="Arial" panose="020B0604020202020204" pitchFamily="34" charset="0"/>
            </a:endParaRPr>
          </a:p>
          <a:p>
            <a:pPr marL="0" indent="0">
              <a:lnSpc>
                <a:spcPct val="100000"/>
              </a:lnSpc>
              <a:spcBef>
                <a:spcPts val="0"/>
              </a:spcBef>
              <a:buNone/>
            </a:pPr>
            <a:r>
              <a:rPr lang="ru-RU" sz="2400" dirty="0" err="1">
                <a:latin typeface="Arial" panose="020B0604020202020204" pitchFamily="34" charset="0"/>
                <a:cs typeface="Arial" panose="020B0604020202020204" pitchFamily="34" charset="0"/>
              </a:rPr>
              <a:t>Мысалы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қосулы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жарықпен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экраннан</a:t>
            </a:r>
            <a:r>
              <a:rPr lang="ru-RU" sz="2400" dirty="0">
                <a:latin typeface="Arial" panose="020B0604020202020204" pitchFamily="34" charset="0"/>
                <a:cs typeface="Arial" panose="020B0604020202020204" pitchFamily="34" charset="0"/>
              </a:rPr>
              <a:t> 2</a:t>
            </a:r>
            <a:r>
              <a:rPr lang="en-GB" sz="2400" dirty="0">
                <a:latin typeface="Arial" panose="020B0604020202020204" pitchFamily="34" charset="0"/>
                <a:cs typeface="Arial" panose="020B0604020202020204" pitchFamily="34" charset="0"/>
              </a:rPr>
              <a:t>-</a:t>
            </a:r>
            <a:r>
              <a:rPr lang="ru-RU" sz="2400" dirty="0">
                <a:latin typeface="Arial" panose="020B0604020202020204" pitchFamily="34" charset="0"/>
                <a:cs typeface="Arial" panose="020B0604020202020204" pitchFamily="34" charset="0"/>
              </a:rPr>
              <a:t>5,5 метр </a:t>
            </a:r>
            <a:r>
              <a:rPr lang="ru-RU" sz="2400" dirty="0" err="1">
                <a:latin typeface="Arial" panose="020B0604020202020204" pitchFamily="34" charset="0"/>
                <a:cs typeface="Arial" panose="020B0604020202020204" pitchFamily="34" charset="0"/>
              </a:rPr>
              <a:t>қашықтықта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отырып</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күніне</a:t>
            </a:r>
            <a:r>
              <a:rPr lang="ru-RU" sz="2400" dirty="0">
                <a:latin typeface="Arial" panose="020B0604020202020204" pitchFamily="34" charset="0"/>
                <a:cs typeface="Arial" panose="020B0604020202020204" pitchFamily="34" charset="0"/>
              </a:rPr>
              <a:t> 40-45 минут </a:t>
            </a:r>
            <a:r>
              <a:rPr lang="ru-RU" sz="2400" dirty="0" err="1">
                <a:latin typeface="Arial" panose="020B0604020202020204" pitchFamily="34" charset="0"/>
                <a:cs typeface="Arial" panose="020B0604020202020204" pitchFamily="34" charset="0"/>
              </a:rPr>
              <a:t>теледидар</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көру</a:t>
            </a:r>
            <a:r>
              <a:rPr lang="ru-RU" sz="2400" dirty="0">
                <a:latin typeface="Arial" panose="020B0604020202020204" pitchFamily="34" charset="0"/>
                <a:cs typeface="Arial" panose="020B0604020202020204" pitchFamily="34" charset="0"/>
              </a:rPr>
              <a:t>.</a:t>
            </a:r>
          </a:p>
          <a:p>
            <a:pPr marL="0" indent="0">
              <a:lnSpc>
                <a:spcPct val="100000"/>
              </a:lnSpc>
              <a:spcBef>
                <a:spcPts val="0"/>
              </a:spcBef>
              <a:buNone/>
            </a:pPr>
            <a:endParaRPr lang="ru-RU" sz="1000" dirty="0">
              <a:latin typeface="Arial" panose="020B0604020202020204" pitchFamily="34" charset="0"/>
              <a:cs typeface="Arial" panose="020B0604020202020204" pitchFamily="34" charset="0"/>
            </a:endParaRPr>
          </a:p>
          <a:p>
            <a:pPr marL="0"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ҚОСЫМША ЖҮКТЕМЕГЕ НАЗАР АУДАРЫҢЫЗ!</a:t>
            </a:r>
          </a:p>
          <a:p>
            <a:pPr marL="0" indent="0">
              <a:lnSpc>
                <a:spcPct val="100000"/>
              </a:lnSpc>
              <a:spcBef>
                <a:spcPts val="0"/>
              </a:spcBef>
              <a:buNone/>
            </a:pPr>
            <a:endParaRPr lang="ru-RU" sz="1400" dirty="0">
              <a:latin typeface="Arial" panose="020B0604020202020204" pitchFamily="34" charset="0"/>
              <a:cs typeface="Arial" panose="020B0604020202020204" pitchFamily="34" charset="0"/>
            </a:endParaRPr>
          </a:p>
          <a:p>
            <a:pPr marL="0" indent="0">
              <a:lnSpc>
                <a:spcPct val="100000"/>
              </a:lnSpc>
              <a:spcBef>
                <a:spcPts val="0"/>
              </a:spcBef>
              <a:buFont typeface="Wingdings" panose="05000000000000000000" pitchFamily="2" charset="2"/>
              <a:buChar char="v"/>
            </a:pPr>
            <a:r>
              <a:rPr lang="ru-RU" sz="2000" dirty="0">
                <a:latin typeface="Arial" panose="020B0604020202020204" pitchFamily="34" charset="0"/>
                <a:cs typeface="Arial" panose="020B0604020202020204" pitchFamily="34" charset="0"/>
              </a:rPr>
              <a:t> ЖИІ АУЫРАТЫН, ЖҮЙКЕ ЖҮЙЕСІ ӘЛСІЗ, БАЯУ ЖӘНЕ ГИПЕРБЕЛСЕНДІ </a:t>
            </a:r>
            <a:r>
              <a:rPr lang="en-GB" sz="2000" dirty="0">
                <a:latin typeface="Arial" panose="020B0604020202020204" pitchFamily="34" charset="0"/>
                <a:cs typeface="Arial" panose="020B0604020202020204" pitchFamily="34" charset="0"/>
              </a:rPr>
              <a:t>1</a:t>
            </a:r>
            <a:r>
              <a:rPr lang="kk-KZ" sz="2000" dirty="0">
                <a:latin typeface="Arial" panose="020B0604020202020204" pitchFamily="34" charset="0"/>
                <a:cs typeface="Arial" panose="020B0604020202020204" pitchFamily="34" charset="0"/>
              </a:rPr>
              <a:t> СЫНЫП ОҚУШЫЛАРЫ ҮШІН ҚОЫМША ЖҮКТЕМЕНІ ТОЛЫҒЫМЕН АЛЫП ТАСТАҒАН ДҰРЫС</a:t>
            </a:r>
            <a:endParaRPr lang="ru-RU"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down)">
                                      <p:cBhvr>
                                        <p:cTn id="39" dur="5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wipe(down)">
                                      <p:cBhvr>
                                        <p:cTn id="44" dur="500"/>
                                        <p:tgtEl>
                                          <p:spTgt spid="3">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wipe(down)">
                                      <p:cBhvr>
                                        <p:cTn id="49"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40174" y="908086"/>
            <a:ext cx="11771777" cy="5697559"/>
          </a:xfrm>
        </p:spPr>
        <p:txBody>
          <a:bodyPr>
            <a:normAutofit/>
          </a:bodyPr>
          <a:lstStyle/>
          <a:p>
            <a:pPr>
              <a:buNone/>
            </a:pPr>
            <a:r>
              <a:rPr lang="ru-RU" sz="3600" b="1" dirty="0"/>
              <a:t>1 </a:t>
            </a:r>
            <a:r>
              <a:rPr lang="ru-RU" sz="3600" b="1" dirty="0" err="1"/>
              <a:t>сыныпта</a:t>
            </a:r>
            <a:r>
              <a:rPr lang="ru-RU" sz="3600" b="1" dirty="0"/>
              <a:t> – </a:t>
            </a:r>
            <a:r>
              <a:rPr lang="ru-RU" sz="3600" b="1" dirty="0" err="1"/>
              <a:t>шамамен</a:t>
            </a:r>
            <a:r>
              <a:rPr lang="ru-RU" sz="3600" b="1" dirty="0"/>
              <a:t> 30 минут</a:t>
            </a:r>
          </a:p>
          <a:p>
            <a:pPr>
              <a:buNone/>
            </a:pPr>
            <a:r>
              <a:rPr lang="ru-RU" sz="3600" b="1" dirty="0"/>
              <a:t>2 </a:t>
            </a:r>
            <a:r>
              <a:rPr lang="ru-RU" sz="3600" b="1" dirty="0" err="1"/>
              <a:t>сыныпта</a:t>
            </a:r>
            <a:r>
              <a:rPr lang="ru-RU" sz="3600" b="1" dirty="0"/>
              <a:t> – 1 </a:t>
            </a:r>
            <a:r>
              <a:rPr lang="ru-RU" sz="3600" b="1" dirty="0" err="1"/>
              <a:t>сағатқа</a:t>
            </a:r>
            <a:r>
              <a:rPr lang="ru-RU" sz="3600" b="1" dirty="0"/>
              <a:t> </a:t>
            </a:r>
            <a:r>
              <a:rPr lang="ru-RU" sz="3600" b="1" dirty="0" err="1"/>
              <a:t>дейін</a:t>
            </a:r>
            <a:endParaRPr lang="ru-RU" sz="3600" b="1" dirty="0"/>
          </a:p>
          <a:p>
            <a:pPr>
              <a:buNone/>
            </a:pPr>
            <a:r>
              <a:rPr lang="ru-RU" sz="3600" b="1" dirty="0"/>
              <a:t>3 және 4 </a:t>
            </a:r>
            <a:r>
              <a:rPr lang="ru-RU" sz="3600" b="1" dirty="0" err="1"/>
              <a:t>сыныптарда</a:t>
            </a:r>
            <a:r>
              <a:rPr lang="ru-RU" sz="3600" b="1" dirty="0"/>
              <a:t> – 1,5 </a:t>
            </a:r>
            <a:r>
              <a:rPr lang="ru-RU" sz="3600" b="1" dirty="0" err="1"/>
              <a:t>сағатқа</a:t>
            </a:r>
            <a:r>
              <a:rPr lang="ru-RU" sz="3600" b="1" dirty="0"/>
              <a:t> </a:t>
            </a:r>
            <a:r>
              <a:rPr lang="ru-RU" sz="3600" b="1" dirty="0" err="1"/>
              <a:t>дейін</a:t>
            </a:r>
            <a:endParaRPr lang="ru-RU" sz="3600" b="1" dirty="0"/>
          </a:p>
          <a:p>
            <a:pPr>
              <a:buNone/>
            </a:pPr>
            <a:endParaRPr lang="ru-RU" sz="3200" dirty="0"/>
          </a:p>
          <a:p>
            <a:pPr marL="0" indent="0">
              <a:lnSpc>
                <a:spcPct val="100000"/>
              </a:lnSpc>
              <a:spcBef>
                <a:spcPts val="0"/>
              </a:spcBef>
              <a:buNone/>
            </a:pPr>
            <a:r>
              <a:rPr lang="ru-RU" sz="3200" dirty="0" err="1"/>
              <a:t>Бірінші</a:t>
            </a:r>
            <a:r>
              <a:rPr lang="ru-RU" sz="3200" dirty="0"/>
              <a:t> </a:t>
            </a:r>
            <a:r>
              <a:rPr lang="ru-RU" sz="3200" dirty="0" err="1"/>
              <a:t>сынып</a:t>
            </a:r>
            <a:r>
              <a:rPr lang="ru-RU" sz="3200" dirty="0"/>
              <a:t> </a:t>
            </a:r>
            <a:r>
              <a:rPr lang="ru-RU" sz="3200" dirty="0" err="1"/>
              <a:t>оқушыларында</a:t>
            </a:r>
            <a:r>
              <a:rPr lang="ru-RU" sz="3200" dirty="0"/>
              <a:t> </a:t>
            </a:r>
            <a:r>
              <a:rPr lang="ru-RU" sz="3200" dirty="0" err="1"/>
              <a:t>өз</a:t>
            </a:r>
            <a:r>
              <a:rPr lang="ru-RU" sz="3200" dirty="0"/>
              <a:t> </a:t>
            </a:r>
            <a:r>
              <a:rPr lang="ru-RU" sz="3200" dirty="0" err="1"/>
              <a:t>бетінше</a:t>
            </a:r>
            <a:r>
              <a:rPr lang="ru-RU" sz="3200" dirty="0"/>
              <a:t> </a:t>
            </a:r>
            <a:r>
              <a:rPr lang="ru-RU" sz="3200" dirty="0" err="1"/>
              <a:t>жұмыс</a:t>
            </a:r>
            <a:r>
              <a:rPr lang="ru-RU" sz="3200" dirty="0"/>
              <a:t> </a:t>
            </a:r>
            <a:r>
              <a:rPr lang="ru-RU" sz="3200" dirty="0" err="1"/>
              <a:t>жасау</a:t>
            </a:r>
            <a:r>
              <a:rPr lang="ru-RU" sz="3200" dirty="0"/>
              <a:t> </a:t>
            </a:r>
            <a:r>
              <a:rPr lang="ru-RU" sz="3200" dirty="0" err="1"/>
              <a:t>дағдылары</a:t>
            </a:r>
            <a:r>
              <a:rPr lang="ru-RU" sz="3200" dirty="0"/>
              <a:t> </a:t>
            </a:r>
            <a:r>
              <a:rPr lang="ru-RU" sz="3200" dirty="0" err="1"/>
              <a:t>әлі</a:t>
            </a:r>
            <a:r>
              <a:rPr lang="ru-RU" sz="3200" dirty="0"/>
              <a:t> ҚАЛЫПТАСПАҒАН. </a:t>
            </a:r>
            <a:r>
              <a:rPr lang="ru-RU" sz="3200" dirty="0" err="1"/>
              <a:t>Кейбір</a:t>
            </a:r>
            <a:r>
              <a:rPr lang="ru-RU" sz="3200" dirty="0"/>
              <a:t> </a:t>
            </a:r>
            <a:r>
              <a:rPr lang="ru-RU" sz="3200" dirty="0" err="1"/>
              <a:t>ата</a:t>
            </a:r>
            <a:r>
              <a:rPr lang="en-GB" sz="3200" dirty="0"/>
              <a:t>-</a:t>
            </a:r>
            <a:r>
              <a:rPr lang="kk-KZ" sz="3200" dirty="0"/>
              <a:t>атаналар тапсырмаларды көп рет қайта жазуды талап етеді, бәрін бірақ жасап тастауға мәжбүрлейді, баланың шаршайтынын ескермейді. </a:t>
            </a:r>
            <a:endParaRPr lang="ru-RU" sz="3200" dirty="0"/>
          </a:p>
          <a:p>
            <a:pPr>
              <a:buNone/>
            </a:pPr>
            <a:endParaRPr lang="ru-RU" sz="3200" dirty="0"/>
          </a:p>
          <a:p>
            <a:endParaRPr lang="ru-RU" sz="3200" dirty="0"/>
          </a:p>
        </p:txBody>
      </p:sp>
      <p:sp>
        <p:nvSpPr>
          <p:cNvPr id="4" name="Скругленный прямоугольник 3"/>
          <p:cNvSpPr/>
          <p:nvPr/>
        </p:nvSpPr>
        <p:spPr>
          <a:xfrm>
            <a:off x="386649" y="5648029"/>
            <a:ext cx="11418701"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t>САБАҚ ОҚУ КЕЗІНДЕ ӘРБІР 15-20 МИНУТ САЙЫН 15 МИНУТТАН ҮЗІЛІС ЖАСАП ТҰРУ КЕРЕК</a:t>
            </a:r>
            <a:endParaRPr lang="ru-RU" sz="3200" dirty="0"/>
          </a:p>
        </p:txBody>
      </p:sp>
      <p:sp>
        <p:nvSpPr>
          <p:cNvPr id="5" name="Заголовок 1">
            <a:extLst>
              <a:ext uri="{FF2B5EF4-FFF2-40B4-BE49-F238E27FC236}">
                <a16:creationId xmlns="" xmlns:a16="http://schemas.microsoft.com/office/drawing/2014/main" id="{30AFB33D-57D6-4D6A-85B7-4237BAD80C74}"/>
              </a:ext>
            </a:extLst>
          </p:cNvPr>
          <p:cNvSpPr>
            <a:spLocks noGrp="1"/>
          </p:cNvSpPr>
          <p:nvPr>
            <p:ph type="title"/>
          </p:nvPr>
        </p:nvSpPr>
        <p:spPr>
          <a:xfrm>
            <a:off x="240174" y="108546"/>
            <a:ext cx="11951826" cy="694729"/>
          </a:xfrm>
        </p:spPr>
        <p:txBody>
          <a:bodyPr vert="horz" lIns="91440" tIns="45720" rIns="91440" bIns="45720" rtlCol="0" anchor="ctr">
            <a:normAutofit/>
          </a:bodyPr>
          <a:lstStyle/>
          <a:p>
            <a:pPr algn="ctr">
              <a:lnSpc>
                <a:spcPts val="3900"/>
              </a:lnSpc>
            </a:pPr>
            <a:r>
              <a:rPr lang="ru-RU" sz="4000" b="1" dirty="0" err="1">
                <a:solidFill>
                  <a:srgbClr val="0070C0"/>
                </a:solidFill>
                <a:latin typeface="+mn-lt"/>
              </a:rPr>
              <a:t>Үй</a:t>
            </a:r>
            <a:r>
              <a:rPr lang="ru-RU" sz="4000" b="1" dirty="0">
                <a:solidFill>
                  <a:srgbClr val="0070C0"/>
                </a:solidFill>
                <a:latin typeface="+mn-lt"/>
              </a:rPr>
              <a:t> </a:t>
            </a:r>
            <a:r>
              <a:rPr lang="ru-RU" sz="4000" b="1" dirty="0" err="1">
                <a:solidFill>
                  <a:srgbClr val="0070C0"/>
                </a:solidFill>
                <a:latin typeface="+mn-lt"/>
              </a:rPr>
              <a:t>тапсырмасын</a:t>
            </a:r>
            <a:r>
              <a:rPr lang="ru-RU" sz="4000" b="1" dirty="0">
                <a:solidFill>
                  <a:srgbClr val="0070C0"/>
                </a:solidFill>
                <a:latin typeface="+mn-lt"/>
              </a:rPr>
              <a:t> </a:t>
            </a:r>
            <a:r>
              <a:rPr lang="ru-RU" sz="4000" b="1" dirty="0" err="1">
                <a:solidFill>
                  <a:srgbClr val="0070C0"/>
                </a:solidFill>
                <a:latin typeface="+mn-lt"/>
              </a:rPr>
              <a:t>орындау</a:t>
            </a:r>
            <a:r>
              <a:rPr lang="ru-RU" sz="4000" b="1" dirty="0">
                <a:solidFill>
                  <a:srgbClr val="0070C0"/>
                </a:solidFill>
                <a:latin typeface="+mn-lt"/>
              </a:rPr>
              <a:t> </a:t>
            </a:r>
            <a:r>
              <a:rPr lang="ru-RU" sz="4000" b="1" dirty="0" err="1">
                <a:solidFill>
                  <a:srgbClr val="0070C0"/>
                </a:solidFill>
                <a:latin typeface="+mn-lt"/>
              </a:rPr>
              <a:t>ұзақтығы</a:t>
            </a:r>
            <a:endParaRPr lang="ru-RU" sz="4000" b="1" dirty="0">
              <a:solidFill>
                <a:srgbClr val="0070C0"/>
              </a:solidFill>
              <a:latin typeface="+mn-l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9010</TotalTime>
  <Words>1887</Words>
  <Application>Microsoft Office PowerPoint</Application>
  <PresentationFormat>Широкоэкранный</PresentationFormat>
  <Paragraphs>162</Paragraphs>
  <Slides>13</Slides>
  <Notes>13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Times New Roman</vt:lpstr>
      <vt:lpstr>Wingdings</vt:lpstr>
      <vt:lpstr>Тема Office</vt:lpstr>
      <vt:lpstr>Презентация PowerPoint</vt:lpstr>
      <vt:lpstr>Мектепке бейімделу кезеңі… оқушы қандай күй кешеді?!</vt:lpstr>
      <vt:lpstr>Презентация PowerPoint</vt:lpstr>
      <vt:lpstr>МЕКТЕП ОҚУШЫНЫҢ АЛДЫНА БІРҚАТАР МІНДЕТТЕР ҚОЯДЫ</vt:lpstr>
      <vt:lpstr>Мектепке бейімделу бірден орын алмайды</vt:lpstr>
      <vt:lpstr>Балалардың мектепке бейімделуі әлдеқайда ауыр өтуі мүмкін, егер:</vt:lpstr>
      <vt:lpstr>Бейімделу кезеңін жеңілдету үшін ата-ана ретінде не істей аламын?</vt:lpstr>
      <vt:lpstr>Тиімді ұйымдастырылған күн тәртібі деген не?!</vt:lpstr>
      <vt:lpstr>Үй тапсырмасын орындау ұзақтығы</vt:lpstr>
      <vt:lpstr>Мұғалімдермен ынтмақтастық орнатыңыз!</vt:lpstr>
      <vt:lpstr>Қабылдау мен махаббат ортасын қалыптастырыңыз</vt:lpstr>
      <vt:lpstr>ҚАПЕРГЕ АЛАТЫН ҚҰПИЯЛАР</vt:lpstr>
      <vt:lpstr>Мектепке бейімделу сәтті өткенін қалай түсінемін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Тревога≠ страх, стресс</dc:title>
  <dc:creator>Пользователь</dc:creator>
  <cp:lastModifiedBy>12</cp:lastModifiedBy>
  <cp:revision>287</cp:revision>
  <dcterms:created xsi:type="dcterms:W3CDTF">2020-06-01T02:18:42Z</dcterms:created>
  <dcterms:modified xsi:type="dcterms:W3CDTF">2021-10-25T09:14:54Z</dcterms:modified>
</cp:coreProperties>
</file>