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57" r:id="rId5"/>
    <p:sldId id="258" r:id="rId6"/>
    <p:sldId id="259" r:id="rId7"/>
    <p:sldId id="260"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29" d="100"/>
          <a:sy n="29" d="100"/>
        </p:scale>
        <p:origin x="171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53AFE1E9-BC81-4255-B1A5-D03D86761B3D}" type="datetimeFigureOut">
              <a:rPr lang="ru-RU" smtClean="0"/>
              <a:t>01.12.2021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D44F269-C864-4DC2-81D4-E45ADD788A7E}"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3AFE1E9-BC81-4255-B1A5-D03D86761B3D}" type="datetimeFigureOut">
              <a:rPr lang="ru-RU" smtClean="0"/>
              <a:t>01.12.2021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D44F269-C864-4DC2-81D4-E45ADD788A7E}"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3AFE1E9-BC81-4255-B1A5-D03D86761B3D}" type="datetimeFigureOut">
              <a:rPr lang="ru-RU" smtClean="0"/>
              <a:t>01.12.2021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D44F269-C864-4DC2-81D4-E45ADD788A7E}"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3AFE1E9-BC81-4255-B1A5-D03D86761B3D}" type="datetimeFigureOut">
              <a:rPr lang="ru-RU" smtClean="0"/>
              <a:t>01.12.2021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D44F269-C864-4DC2-81D4-E45ADD788A7E}"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53AFE1E9-BC81-4255-B1A5-D03D86761B3D}" type="datetimeFigureOut">
              <a:rPr lang="ru-RU" smtClean="0"/>
              <a:t>01.12.2021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D44F269-C864-4DC2-81D4-E45ADD788A7E}"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53AFE1E9-BC81-4255-B1A5-D03D86761B3D}" type="datetimeFigureOut">
              <a:rPr lang="ru-RU" smtClean="0"/>
              <a:t>01.12.2021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D44F269-C864-4DC2-81D4-E45ADD788A7E}"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53AFE1E9-BC81-4255-B1A5-D03D86761B3D}" type="datetimeFigureOut">
              <a:rPr lang="ru-RU" smtClean="0"/>
              <a:t>01.12.2021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D44F269-C864-4DC2-81D4-E45ADD788A7E}"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53AFE1E9-BC81-4255-B1A5-D03D86761B3D}" type="datetimeFigureOut">
              <a:rPr lang="ru-RU" smtClean="0"/>
              <a:t>01.12.2021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D44F269-C864-4DC2-81D4-E45ADD788A7E}"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3AFE1E9-BC81-4255-B1A5-D03D86761B3D}" type="datetimeFigureOut">
              <a:rPr lang="ru-RU" smtClean="0"/>
              <a:t>01.12.2021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D44F269-C864-4DC2-81D4-E45ADD788A7E}"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53AFE1E9-BC81-4255-B1A5-D03D86761B3D}" type="datetimeFigureOut">
              <a:rPr lang="ru-RU" smtClean="0"/>
              <a:t>01.12.2021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D44F269-C864-4DC2-81D4-E45ADD788A7E}"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53AFE1E9-BC81-4255-B1A5-D03D86761B3D}" type="datetimeFigureOut">
              <a:rPr lang="ru-RU" smtClean="0"/>
              <a:t>01.12.2021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D44F269-C864-4DC2-81D4-E45ADD788A7E}"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AFE1E9-BC81-4255-B1A5-D03D86761B3D}" type="datetimeFigureOut">
              <a:rPr lang="ru-RU" smtClean="0"/>
              <a:t>01.12.2021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44F269-C864-4DC2-81D4-E45ADD788A7E}"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stretch>
            <a:fillRect/>
          </a:stretch>
        </p:blipFill>
        <p:spPr>
          <a:xfrm>
            <a:off x="0" y="0"/>
            <a:ext cx="9144000" cy="6858000"/>
          </a:xfrm>
          <a:prstGeom prst="rect">
            <a:avLst/>
          </a:prstGeom>
        </p:spPr>
      </p:pic>
      <p:sp>
        <p:nvSpPr>
          <p:cNvPr id="2" name="Заголовок 1"/>
          <p:cNvSpPr>
            <a:spLocks noGrp="1"/>
          </p:cNvSpPr>
          <p:nvPr>
            <p:ph type="ctrTitle"/>
          </p:nvPr>
        </p:nvSpPr>
        <p:spPr>
          <a:xfrm>
            <a:off x="685800" y="404664"/>
            <a:ext cx="7772400" cy="3195787"/>
          </a:xfrm>
        </p:spPr>
        <p:txBody>
          <a:bodyPr>
            <a:noAutofit/>
          </a:bodyPr>
          <a:lstStyle/>
          <a:p>
            <a:r>
              <a:rPr lang="kk-KZ" sz="4000" dirty="0">
                <a:solidFill>
                  <a:srgbClr val="C00000"/>
                </a:solidFill>
                <a:latin typeface="Times New Roman" pitchFamily="18" charset="0"/>
                <a:cs typeface="Times New Roman" pitchFamily="18" charset="0"/>
              </a:rPr>
              <a:t>«</a:t>
            </a:r>
            <a:r>
              <a:rPr lang="kk-KZ" sz="4000" b="1" dirty="0">
                <a:solidFill>
                  <a:srgbClr val="C00000"/>
                </a:solidFill>
                <a:latin typeface="Times New Roman" pitchFamily="18" charset="0"/>
                <a:cs typeface="Times New Roman" pitchFamily="18" charset="0"/>
              </a:rPr>
              <a:t>Зорлық-зомбылық әлімжеттіктің алдын –алу</a:t>
            </a:r>
            <a:r>
              <a:rPr lang="en-US" sz="4000" b="1">
                <a:solidFill>
                  <a:srgbClr val="C00000"/>
                </a:solidFill>
                <a:latin typeface="Times New Roman" pitchFamily="18" charset="0"/>
                <a:cs typeface="Times New Roman" pitchFamily="18" charset="0"/>
              </a:rPr>
              <a:t>1</a:t>
            </a:r>
            <a:r>
              <a:rPr lang="kk-KZ" sz="4000" b="1">
                <a:solidFill>
                  <a:srgbClr val="C00000"/>
                </a:solidFill>
                <a:latin typeface="Times New Roman" pitchFamily="18" charset="0"/>
                <a:cs typeface="Times New Roman" pitchFamily="18" charset="0"/>
              </a:rPr>
              <a:t> </a:t>
            </a:r>
            <a:r>
              <a:rPr lang="kk-KZ" sz="4000" b="1" dirty="0">
                <a:solidFill>
                  <a:srgbClr val="C00000"/>
                </a:solidFill>
                <a:latin typeface="Times New Roman" pitchFamily="18" charset="0"/>
                <a:cs typeface="Times New Roman" pitchFamily="18" charset="0"/>
              </a:rPr>
              <a:t>бойынша оқушыларға кеңес </a:t>
            </a:r>
            <a:br>
              <a:rPr lang="ru-RU" sz="4000" b="1" dirty="0">
                <a:solidFill>
                  <a:srgbClr val="C00000"/>
                </a:solidFill>
                <a:latin typeface="Times New Roman" pitchFamily="18" charset="0"/>
                <a:cs typeface="Times New Roman" pitchFamily="18" charset="0"/>
              </a:rPr>
            </a:br>
            <a:endParaRPr lang="ru-RU" sz="4000" b="1" dirty="0">
              <a:solidFill>
                <a:srgbClr val="C00000"/>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stretch>
            <a:fillRect/>
          </a:stretch>
        </p:blipFill>
        <p:spPr>
          <a:xfrm>
            <a:off x="0" y="0"/>
            <a:ext cx="9144000" cy="6858000"/>
          </a:xfrm>
          <a:prstGeom prst="rect">
            <a:avLst/>
          </a:prstGeom>
        </p:spPr>
      </p:pic>
      <p:sp>
        <p:nvSpPr>
          <p:cNvPr id="6" name="Содержимое 2"/>
          <p:cNvSpPr txBox="1">
            <a:spLocks/>
          </p:cNvSpPr>
          <p:nvPr/>
        </p:nvSpPr>
        <p:spPr>
          <a:xfrm>
            <a:off x="107504" y="332656"/>
            <a:ext cx="8536462" cy="5453798"/>
          </a:xfrm>
          <a:prstGeom prst="rect">
            <a:avLst/>
          </a:prstGeom>
        </p:spPr>
        <p:txBody>
          <a:bodyPr vert="horz" lIns="91440" tIns="45720" rIns="91440" bIns="45720" rtlCol="0">
            <a:normAutofit fontScale="8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kk-KZ" dirty="0">
                <a:solidFill>
                  <a:srgbClr val="7030A0"/>
                </a:solidFill>
                <a:latin typeface="Times New Roman" pitchFamily="18" charset="0"/>
                <a:cs typeface="Times New Roman" pitchFamily="18" charset="0"/>
              </a:rPr>
              <a:t>     </a:t>
            </a:r>
            <a:r>
              <a:rPr lang="kk-KZ" b="1" dirty="0">
                <a:solidFill>
                  <a:srgbClr val="C00000"/>
                </a:solidFill>
                <a:latin typeface="Times New Roman" pitchFamily="18" charset="0"/>
                <a:cs typeface="Times New Roman" pitchFamily="18" charset="0"/>
              </a:rPr>
              <a:t>Әлемде қазіргі ең өзекті мәселелердің біріне айналып отырған – бұл жасөспірімдердің, балалардың зорлық – зомбылыққа ұшырауы. Барлық балалар үйінде, мектепте және басқа да қоғамдық мекемелерде күнделікті қатыгездікпен және зорлық – зомбылықпен ұшырасып отырады. Балалар болашақта қандай азамат болуың  мектепте, отбасында, қоршаған ортада алған тәрбиелеріне байланысты. Балалар да, ересектер сияқты сыйлау, қол тигізбеу және адамзаттық абыройын сақтау құқықтарына ие, сондай-ақ Адам құқықтарының жалпыға ортақ декларациясы мен Азаматтық саяси, экономикалық, әлеуметтік және мәдени құқықтар туралы көзделген заң тарапынан да тең қорғау көрсетілуіне құқылы.</a:t>
            </a:r>
            <a:endParaRPr lang="ru-RU" b="1" dirty="0">
              <a:solidFill>
                <a:srgbClr val="C00000"/>
              </a:solidFill>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232030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793" y="-297"/>
            <a:ext cx="9144793" cy="6858594"/>
          </a:xfrm>
          <a:prstGeom prst="rect">
            <a:avLst/>
          </a:prstGeom>
        </p:spPr>
      </p:pic>
      <p:sp>
        <p:nvSpPr>
          <p:cNvPr id="3" name="Содержимое 2"/>
          <p:cNvSpPr>
            <a:spLocks noGrp="1"/>
          </p:cNvSpPr>
          <p:nvPr>
            <p:ph idx="1"/>
          </p:nvPr>
        </p:nvSpPr>
        <p:spPr>
          <a:xfrm>
            <a:off x="457200" y="188640"/>
            <a:ext cx="8229600" cy="5937523"/>
          </a:xfrm>
        </p:spPr>
        <p:txBody>
          <a:bodyPr>
            <a:normAutofit fontScale="70000" lnSpcReduction="20000"/>
          </a:bodyPr>
          <a:lstStyle/>
          <a:p>
            <a:pPr marL="0" indent="0" algn="ctr">
              <a:buNone/>
            </a:pPr>
            <a:r>
              <a:rPr lang="kk-KZ" sz="4400"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Қалай</a:t>
            </a: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зорлық</a:t>
            </a:r>
            <a:r>
              <a:rPr lang="ru-RU" b="1" dirty="0">
                <a:solidFill>
                  <a:srgbClr val="002060"/>
                </a:solidFill>
                <a:latin typeface="Times New Roman" panose="02020603050405020304" pitchFamily="18" charset="0"/>
                <a:cs typeface="Times New Roman" panose="02020603050405020304" pitchFamily="18" charset="0"/>
              </a:rPr>
              <a:t> – </a:t>
            </a:r>
            <a:r>
              <a:rPr lang="ru-RU" b="1" dirty="0" err="1">
                <a:solidFill>
                  <a:srgbClr val="002060"/>
                </a:solidFill>
                <a:latin typeface="Times New Roman" panose="02020603050405020304" pitchFamily="18" charset="0"/>
                <a:cs typeface="Times New Roman" panose="02020603050405020304" pitchFamily="18" charset="0"/>
              </a:rPr>
              <a:t>зомбылыққа</a:t>
            </a: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душар</a:t>
            </a: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болмау</a:t>
            </a: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керек</a:t>
            </a:r>
            <a:r>
              <a:rPr lang="ru-RU" b="1" dirty="0">
                <a:solidFill>
                  <a:srgbClr val="002060"/>
                </a:solidFill>
                <a:latin typeface="Times New Roman" panose="02020603050405020304" pitchFamily="18" charset="0"/>
                <a:cs typeface="Times New Roman" panose="02020603050405020304" pitchFamily="18" charset="0"/>
              </a:rPr>
              <a:t>? </a:t>
            </a:r>
          </a:p>
          <a:p>
            <a:pPr marL="0" indent="0">
              <a:buNone/>
            </a:pPr>
            <a:r>
              <a:rPr lang="ru-RU"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Көшеде</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түнгі</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беймезгіл</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уақытта</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қалмауға</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тырысу</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көшеде</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танымайтын</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адамдармен</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әңгімелеспеу</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және</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онымен</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қараңғы</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жерлерге</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адамдар</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жоқ</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орындарға</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және</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т.б</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жерлерге</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бармау</a:t>
            </a:r>
            <a:r>
              <a:rPr lang="ru-RU" sz="3400" dirty="0">
                <a:solidFill>
                  <a:srgbClr val="C00000"/>
                </a:solidFill>
                <a:latin typeface="Times New Roman" panose="02020603050405020304" pitchFamily="18" charset="0"/>
                <a:cs typeface="Times New Roman" panose="02020603050405020304" pitchFamily="18" charset="0"/>
              </a:rPr>
              <a:t>.</a:t>
            </a:r>
          </a:p>
          <a:p>
            <a:pPr marL="0" indent="0">
              <a:buNone/>
            </a:pP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Егер</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саған</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тұрмыстық</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зорлық</a:t>
            </a:r>
            <a:r>
              <a:rPr lang="ru-RU" sz="3400" dirty="0">
                <a:solidFill>
                  <a:srgbClr val="C00000"/>
                </a:solidFill>
                <a:latin typeface="Times New Roman" panose="02020603050405020304" pitchFamily="18" charset="0"/>
                <a:cs typeface="Times New Roman" panose="02020603050405020304" pitchFamily="18" charset="0"/>
              </a:rPr>
              <a:t> – </a:t>
            </a:r>
            <a:r>
              <a:rPr lang="ru-RU" sz="3400" dirty="0" err="1">
                <a:solidFill>
                  <a:srgbClr val="C00000"/>
                </a:solidFill>
                <a:latin typeface="Times New Roman" panose="02020603050405020304" pitchFamily="18" charset="0"/>
                <a:cs typeface="Times New Roman" panose="02020603050405020304" pitchFamily="18" charset="0"/>
              </a:rPr>
              <a:t>зомбылық</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қауіп</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төндірсе</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үйден</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кетіп</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қалуға</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тырысу</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ертерек</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қашып</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кетуге</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сөмкеңді</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дайындау</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тиісті</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құжаттарыңмен</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бірге</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көрші</a:t>
            </a:r>
            <a:r>
              <a:rPr lang="ru-RU" sz="3400" dirty="0">
                <a:solidFill>
                  <a:srgbClr val="C00000"/>
                </a:solidFill>
                <a:latin typeface="Times New Roman" panose="02020603050405020304" pitchFamily="18" charset="0"/>
                <a:cs typeface="Times New Roman" panose="02020603050405020304" pitchFamily="18" charset="0"/>
              </a:rPr>
              <a:t> – </a:t>
            </a:r>
            <a:r>
              <a:rPr lang="ru-RU" sz="3400" dirty="0" err="1">
                <a:solidFill>
                  <a:srgbClr val="C00000"/>
                </a:solidFill>
                <a:latin typeface="Times New Roman" panose="02020603050405020304" pitchFamily="18" charset="0"/>
                <a:cs typeface="Times New Roman" panose="02020603050405020304" pitchFamily="18" charset="0"/>
              </a:rPr>
              <a:t>көлемдеріңмен</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сөйлесу</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айқай</a:t>
            </a:r>
            <a:r>
              <a:rPr lang="ru-RU" sz="3400" dirty="0">
                <a:solidFill>
                  <a:srgbClr val="C00000"/>
                </a:solidFill>
                <a:latin typeface="Times New Roman" panose="02020603050405020304" pitchFamily="18" charset="0"/>
                <a:cs typeface="Times New Roman" panose="02020603050405020304" pitchFamily="18" charset="0"/>
              </a:rPr>
              <a:t> – шу </a:t>
            </a:r>
            <a:r>
              <a:rPr lang="ru-RU" sz="3400" dirty="0" err="1">
                <a:solidFill>
                  <a:srgbClr val="C00000"/>
                </a:solidFill>
                <a:latin typeface="Times New Roman" panose="02020603050405020304" pitchFamily="18" charset="0"/>
                <a:cs typeface="Times New Roman" panose="02020603050405020304" pitchFamily="18" charset="0"/>
              </a:rPr>
              <a:t>шығарылғанда</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келу</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және</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полицияға</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хабарлау</a:t>
            </a:r>
            <a:r>
              <a:rPr lang="ru-RU" sz="3400" dirty="0">
                <a:solidFill>
                  <a:srgbClr val="C00000"/>
                </a:solidFill>
                <a:latin typeface="Times New Roman" panose="02020603050405020304" pitchFamily="18" charset="0"/>
                <a:cs typeface="Times New Roman" panose="02020603050405020304" pitchFamily="18" charset="0"/>
              </a:rPr>
              <a:t>.</a:t>
            </a:r>
          </a:p>
          <a:p>
            <a:pPr marL="0" indent="0">
              <a:buNone/>
            </a:pP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Қауіп-қатерді</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азайту</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зейінді</a:t>
            </a:r>
            <a:r>
              <a:rPr lang="ru-RU" sz="3400" dirty="0">
                <a:solidFill>
                  <a:srgbClr val="C00000"/>
                </a:solidFill>
                <a:latin typeface="Times New Roman" panose="02020603050405020304" pitchFamily="18" charset="0"/>
                <a:cs typeface="Times New Roman" panose="02020603050405020304" pitchFamily="18" charset="0"/>
              </a:rPr>
              <a:t> болу, </a:t>
            </a:r>
            <a:r>
              <a:rPr lang="ru-RU" sz="3400" dirty="0" err="1">
                <a:solidFill>
                  <a:srgbClr val="C00000"/>
                </a:solidFill>
                <a:latin typeface="Times New Roman" panose="02020603050405020304" pitchFamily="18" charset="0"/>
                <a:cs typeface="Times New Roman" panose="02020603050405020304" pitchFamily="18" charset="0"/>
              </a:rPr>
              <a:t>сақтық</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шараларын</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сақтау</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қауіпті</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жағдайлардың</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алдын</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алуға</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үйрену</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керек</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ондай</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жағдайларды</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сендер</a:t>
            </a:r>
            <a:r>
              <a:rPr lang="ru-RU" sz="3400" dirty="0">
                <a:solidFill>
                  <a:srgbClr val="C00000"/>
                </a:solidFill>
                <a:latin typeface="Times New Roman" panose="02020603050405020304" pitchFamily="18" charset="0"/>
                <a:cs typeface="Times New Roman" panose="02020603050405020304" pitchFamily="18" charset="0"/>
              </a:rPr>
              <a:t> дала </a:t>
            </a:r>
            <a:r>
              <a:rPr lang="ru-RU" sz="3400" dirty="0" err="1">
                <a:solidFill>
                  <a:srgbClr val="C00000"/>
                </a:solidFill>
                <a:latin typeface="Times New Roman" panose="02020603050405020304" pitchFamily="18" charset="0"/>
                <a:cs typeface="Times New Roman" panose="02020603050405020304" pitchFamily="18" charset="0"/>
              </a:rPr>
              <a:t>немесе</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үйде</a:t>
            </a:r>
            <a:r>
              <a:rPr lang="ru-RU" sz="3400" dirty="0">
                <a:solidFill>
                  <a:srgbClr val="C00000"/>
                </a:solidFill>
                <a:latin typeface="Times New Roman" panose="02020603050405020304" pitchFamily="18" charset="0"/>
                <a:cs typeface="Times New Roman" panose="02020603050405020304" pitchFamily="18" charset="0"/>
              </a:rPr>
              <a:t> де </a:t>
            </a:r>
            <a:r>
              <a:rPr lang="ru-RU" sz="3400" dirty="0" err="1">
                <a:solidFill>
                  <a:srgbClr val="C00000"/>
                </a:solidFill>
                <a:latin typeface="Times New Roman" panose="02020603050405020304" pitchFamily="18" charset="0"/>
                <a:cs typeface="Times New Roman" panose="02020603050405020304" pitchFamily="18" charset="0"/>
              </a:rPr>
              <a:t>кездестірулерің</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мүмкін</a:t>
            </a:r>
            <a:r>
              <a:rPr lang="ru-RU" sz="3400" dirty="0">
                <a:solidFill>
                  <a:srgbClr val="C00000"/>
                </a:solidFill>
                <a:latin typeface="Times New Roman" panose="02020603050405020304" pitchFamily="18" charset="0"/>
                <a:cs typeface="Times New Roman" panose="02020603050405020304" pitchFamily="18" charset="0"/>
              </a:rPr>
              <a:t>.</a:t>
            </a:r>
          </a:p>
          <a:p>
            <a:pPr marL="0" indent="0">
              <a:buNone/>
            </a:pPr>
            <a:r>
              <a:rPr lang="ru-RU" sz="3400" dirty="0" err="1">
                <a:solidFill>
                  <a:srgbClr val="C00000"/>
                </a:solidFill>
                <a:latin typeface="Times New Roman" panose="02020603050405020304" pitchFamily="18" charset="0"/>
                <a:cs typeface="Times New Roman" panose="02020603050405020304" pitchFamily="18" charset="0"/>
              </a:rPr>
              <a:t>Үйде</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жалғыз</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болғанда</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бөтен</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адамдарды</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үйге</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кіргізбеу</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керек</a:t>
            </a:r>
            <a:r>
              <a:rPr lang="ru-RU" sz="3400" dirty="0">
                <a:solidFill>
                  <a:srgbClr val="C00000"/>
                </a:solidFill>
                <a:latin typeface="Times New Roman" panose="02020603050405020304" pitchFamily="18" charset="0"/>
                <a:cs typeface="Times New Roman" panose="02020603050405020304" pitchFamily="18" charset="0"/>
              </a:rPr>
              <a:t>;</a:t>
            </a:r>
          </a:p>
          <a:p>
            <a:pPr marL="0" indent="0">
              <a:buNone/>
            </a:pP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Бөтен</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біреудің</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машинасына</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отырмау</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керек</a:t>
            </a:r>
            <a:r>
              <a:rPr lang="ru-RU" sz="3400" dirty="0">
                <a:solidFill>
                  <a:srgbClr val="C00000"/>
                </a:solidFill>
                <a:latin typeface="Times New Roman" panose="02020603050405020304" pitchFamily="18" charset="0"/>
                <a:cs typeface="Times New Roman" panose="02020603050405020304" pitchFamily="18" charset="0"/>
              </a:rPr>
              <a:t>.</a:t>
            </a:r>
          </a:p>
          <a:p>
            <a:pPr marL="0" indent="0">
              <a:buNone/>
            </a:pP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Көшенің</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қараңғы</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жерлерінен</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көпшілік</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жүрмейтін</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саябақтар</a:t>
            </a:r>
            <a:r>
              <a:rPr lang="ru-RU" sz="3400" dirty="0">
                <a:solidFill>
                  <a:srgbClr val="C00000"/>
                </a:solidFill>
                <a:latin typeface="Times New Roman" panose="02020603050405020304" pitchFamily="18" charset="0"/>
                <a:cs typeface="Times New Roman" panose="02020603050405020304" pitchFamily="18" charset="0"/>
              </a:rPr>
              <a:t> мен </a:t>
            </a:r>
            <a:r>
              <a:rPr lang="ru-RU" sz="3400" dirty="0" err="1">
                <a:solidFill>
                  <a:srgbClr val="C00000"/>
                </a:solidFill>
                <a:latin typeface="Times New Roman" panose="02020603050405020304" pitchFamily="18" charset="0"/>
                <a:cs typeface="Times New Roman" panose="02020603050405020304" pitchFamily="18" charset="0"/>
              </a:rPr>
              <a:t>стадиондардан</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аулақ</a:t>
            </a:r>
            <a:r>
              <a:rPr lang="ru-RU" sz="3400" dirty="0">
                <a:solidFill>
                  <a:srgbClr val="C00000"/>
                </a:solidFill>
                <a:latin typeface="Times New Roman" panose="02020603050405020304" pitchFamily="18" charset="0"/>
                <a:cs typeface="Times New Roman" panose="02020603050405020304" pitchFamily="18" charset="0"/>
              </a:rPr>
              <a:t> </a:t>
            </a:r>
            <a:r>
              <a:rPr lang="ru-RU" sz="3400" dirty="0" err="1">
                <a:solidFill>
                  <a:srgbClr val="C00000"/>
                </a:solidFill>
                <a:latin typeface="Times New Roman" panose="02020603050405020304" pitchFamily="18" charset="0"/>
                <a:cs typeface="Times New Roman" panose="02020603050405020304" pitchFamily="18" charset="0"/>
              </a:rPr>
              <a:t>жүру</a:t>
            </a:r>
            <a:r>
              <a:rPr lang="ru-RU" sz="3400" dirty="0">
                <a:solidFill>
                  <a:srgbClr val="C00000"/>
                </a:solidFill>
                <a:latin typeface="Times New Roman" panose="02020603050405020304" pitchFamily="18" charset="0"/>
                <a:cs typeface="Times New Roman" panose="02020603050405020304" pitchFamily="18" charset="0"/>
              </a:rPr>
              <a:t>.</a:t>
            </a:r>
          </a:p>
          <a:p>
            <a:endParaRPr lang="ru-RU" dirty="0">
              <a:solidFill>
                <a:srgbClr val="C00000"/>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687613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0" y="0"/>
            <a:ext cx="9144000" cy="6858000"/>
          </a:xfrm>
          <a:prstGeom prst="rect">
            <a:avLst/>
          </a:prstGeom>
        </p:spPr>
      </p:pic>
      <p:sp>
        <p:nvSpPr>
          <p:cNvPr id="2" name="Заголовок 1"/>
          <p:cNvSpPr>
            <a:spLocks noGrp="1"/>
          </p:cNvSpPr>
          <p:nvPr>
            <p:ph type="title"/>
          </p:nvPr>
        </p:nvSpPr>
        <p:spPr/>
        <p:txBody>
          <a:bodyPr>
            <a:normAutofit fontScale="90000"/>
          </a:bodyPr>
          <a:lstStyle/>
          <a:p>
            <a:r>
              <a:rPr lang="kk-KZ" b="1" dirty="0">
                <a:solidFill>
                  <a:srgbClr val="C00000"/>
                </a:solidFill>
                <a:latin typeface="Times New Roman" pitchFamily="18" charset="0"/>
                <a:cs typeface="Times New Roman" pitchFamily="18" charset="0"/>
              </a:rPr>
              <a:t>Әлімжеттік буллинг дегеніміз не? </a:t>
            </a:r>
            <a:br>
              <a:rPr lang="ru-RU" b="1" dirty="0">
                <a:solidFill>
                  <a:srgbClr val="C00000"/>
                </a:solidFill>
              </a:rPr>
            </a:br>
            <a:endParaRPr lang="ru-RU" b="1" dirty="0">
              <a:solidFill>
                <a:srgbClr val="C00000"/>
              </a:solidFill>
            </a:endParaRPr>
          </a:p>
        </p:txBody>
      </p:sp>
      <p:sp>
        <p:nvSpPr>
          <p:cNvPr id="3" name="Содержимое 2"/>
          <p:cNvSpPr>
            <a:spLocks noGrp="1"/>
          </p:cNvSpPr>
          <p:nvPr>
            <p:ph idx="1"/>
          </p:nvPr>
        </p:nvSpPr>
        <p:spPr/>
        <p:txBody>
          <a:bodyPr>
            <a:normAutofit lnSpcReduction="10000"/>
          </a:bodyPr>
          <a:lstStyle/>
          <a:p>
            <a:pPr>
              <a:buNone/>
            </a:pPr>
            <a:r>
              <a:rPr lang="kk-KZ" sz="3500" b="1" dirty="0">
                <a:solidFill>
                  <a:srgbClr val="C00000"/>
                </a:solidFill>
                <a:latin typeface="Times New Roman" pitchFamily="18" charset="0"/>
                <a:cs typeface="Times New Roman" pitchFamily="18" charset="0"/>
              </a:rPr>
              <a:t>Әлсіз баланы қорқыту, ұрып-соғу, бопсалау т б. </a:t>
            </a:r>
          </a:p>
          <a:p>
            <a:pPr>
              <a:buNone/>
            </a:pPr>
            <a:r>
              <a:rPr lang="kk-KZ" sz="3500" b="1" dirty="0">
                <a:solidFill>
                  <a:srgbClr val="002060"/>
                </a:solidFill>
                <a:latin typeface="Times New Roman" pitchFamily="18" charset="0"/>
                <a:cs typeface="Times New Roman" pitchFamily="18" charset="0"/>
              </a:rPr>
              <a:t>Әлімжеттікте үш түрлі қатысушы адам болады: </a:t>
            </a:r>
            <a:endParaRPr lang="kk-KZ" sz="4000" b="1" dirty="0">
              <a:solidFill>
                <a:srgbClr val="002060"/>
              </a:solidFill>
              <a:latin typeface="Times New Roman" pitchFamily="18" charset="0"/>
              <a:cs typeface="Times New Roman" pitchFamily="18" charset="0"/>
            </a:endParaRPr>
          </a:p>
          <a:p>
            <a:pPr>
              <a:buNone/>
            </a:pPr>
            <a:r>
              <a:rPr lang="kk-KZ" b="1" dirty="0">
                <a:solidFill>
                  <a:srgbClr val="C00000"/>
                </a:solidFill>
                <a:latin typeface="Times New Roman" pitchFamily="18" charset="0"/>
                <a:cs typeface="Times New Roman" pitchFamily="18" charset="0"/>
              </a:rPr>
              <a:t>-Жәбір көруші, </a:t>
            </a:r>
          </a:p>
          <a:p>
            <a:pPr>
              <a:buNone/>
            </a:pPr>
            <a:r>
              <a:rPr lang="kk-KZ" b="1" dirty="0">
                <a:solidFill>
                  <a:srgbClr val="C00000"/>
                </a:solidFill>
                <a:latin typeface="Times New Roman" pitchFamily="18" charset="0"/>
                <a:cs typeface="Times New Roman" pitchFamily="18" charset="0"/>
              </a:rPr>
              <a:t>-Әлімжеттік көрсетуші,</a:t>
            </a:r>
          </a:p>
          <a:p>
            <a:pPr>
              <a:buNone/>
            </a:pPr>
            <a:r>
              <a:rPr lang="kk-KZ" b="1" dirty="0">
                <a:solidFill>
                  <a:srgbClr val="C00000"/>
                </a:solidFill>
                <a:latin typeface="Times New Roman" pitchFamily="18" charset="0"/>
                <a:cs typeface="Times New Roman" pitchFamily="18" charset="0"/>
              </a:rPr>
              <a:t>-Куәгер</a:t>
            </a:r>
            <a:endParaRPr lang="ru-RU" b="1" dirty="0">
              <a:solidFill>
                <a:srgbClr val="C00000"/>
              </a:solidFill>
              <a:latin typeface="Times New Roman" pitchFamily="18" charset="0"/>
              <a:cs typeface="Times New Roman" pitchFamily="18" charset="0"/>
            </a:endParaRPr>
          </a:p>
          <a:p>
            <a:pPr>
              <a:buNone/>
            </a:pPr>
            <a:r>
              <a:rPr lang="kk-KZ" b="1" dirty="0">
                <a:solidFill>
                  <a:srgbClr val="C00000"/>
                </a:solidFill>
                <a:latin typeface="Times New Roman" pitchFamily="18" charset="0"/>
                <a:cs typeface="Times New Roman" pitchFamily="18" charset="0"/>
              </a:rPr>
              <a:t> </a:t>
            </a:r>
            <a:endParaRPr lang="ru-RU" b="1" dirty="0">
              <a:solidFill>
                <a:srgbClr val="C00000"/>
              </a:solidFill>
              <a:latin typeface="Times New Roman" pitchFamily="18" charset="0"/>
              <a:cs typeface="Times New Roman" pitchFamily="18" charset="0"/>
            </a:endParaRP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0" y="0"/>
            <a:ext cx="9144000" cy="6858000"/>
          </a:xfrm>
          <a:prstGeom prst="rect">
            <a:avLst/>
          </a:prstGeom>
        </p:spPr>
      </p:pic>
      <p:sp>
        <p:nvSpPr>
          <p:cNvPr id="2" name="Заголовок 1"/>
          <p:cNvSpPr>
            <a:spLocks noGrp="1"/>
          </p:cNvSpPr>
          <p:nvPr>
            <p:ph type="title"/>
          </p:nvPr>
        </p:nvSpPr>
        <p:spPr>
          <a:xfrm>
            <a:off x="457200" y="274638"/>
            <a:ext cx="8229600" cy="939784"/>
          </a:xfrm>
        </p:spPr>
        <p:txBody>
          <a:bodyPr>
            <a:normAutofit fontScale="90000"/>
          </a:bodyPr>
          <a:lstStyle/>
          <a:p>
            <a:r>
              <a:rPr lang="kk-KZ" sz="3200" b="1" dirty="0">
                <a:solidFill>
                  <a:srgbClr val="002060"/>
                </a:solidFill>
                <a:latin typeface="Times New Roman" pitchFamily="18" charset="0"/>
                <a:cs typeface="Times New Roman" pitchFamily="18" charset="0"/>
              </a:rPr>
              <a:t>Егер әлімжеттіктің құрбаны болсаң не істеуің керек? </a:t>
            </a:r>
            <a:endParaRPr lang="ru-RU" sz="3200" b="1" dirty="0">
              <a:solidFill>
                <a:srgbClr val="002060"/>
              </a:solidFill>
              <a:latin typeface="Times New Roman" pitchFamily="18" charset="0"/>
              <a:cs typeface="Times New Roman" pitchFamily="18" charset="0"/>
            </a:endParaRPr>
          </a:p>
        </p:txBody>
      </p:sp>
      <p:sp>
        <p:nvSpPr>
          <p:cNvPr id="3" name="Содержимое 2"/>
          <p:cNvSpPr>
            <a:spLocks noGrp="1"/>
          </p:cNvSpPr>
          <p:nvPr>
            <p:ph idx="1"/>
          </p:nvPr>
        </p:nvSpPr>
        <p:spPr>
          <a:xfrm>
            <a:off x="457200" y="1285860"/>
            <a:ext cx="8363272" cy="4840303"/>
          </a:xfrm>
        </p:spPr>
        <p:txBody>
          <a:bodyPr>
            <a:noAutofit/>
          </a:bodyPr>
          <a:lstStyle/>
          <a:p>
            <a:pPr marL="0" indent="0">
              <a:buNone/>
            </a:pPr>
            <a:r>
              <a:rPr lang="kk-KZ" sz="2800" b="1" dirty="0">
                <a:solidFill>
                  <a:srgbClr val="C00000"/>
                </a:solidFill>
                <a:latin typeface="Times New Roman" pitchFamily="18" charset="0"/>
                <a:cs typeface="Times New Roman" pitchFamily="18" charset="0"/>
              </a:rPr>
              <a:t>Ешқашан біреуден   қысым көріп жүргеніңді жасырма. Көмек сұра: психологтан, ата-анаңнан мұғалімнен. Өзіңді ешқашан кіналама. Әлімжеттік жасаған адамды ақтама! Өзің басқаларға әлімжеттік көрсетуші болсаң не білуің керек? Кейбір нәрселер сен үшін қызық,күлкілі болып көрінуі мүмкін бірақ ол әрекеттерің басқа   адамның жан дүниесіне ауыр тиюі мүмкін.Әлімжеттік сенің болмысың емес,ол сенің теріс қылықтарың екенін түсін.Әлімжеттік үшін заң алдында жауаптылық бар екенін ұмытпа!</a:t>
            </a:r>
            <a:endParaRPr lang="ru-RU" sz="2800" b="1" dirty="0">
              <a:solidFill>
                <a:srgbClr val="C00000"/>
              </a:solidFill>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397" y="-297"/>
            <a:ext cx="9144793" cy="6858594"/>
          </a:xfrm>
          <a:prstGeom prst="rect">
            <a:avLst/>
          </a:prstGeom>
        </p:spPr>
      </p:pic>
      <p:sp>
        <p:nvSpPr>
          <p:cNvPr id="2" name="Заголовок 1"/>
          <p:cNvSpPr>
            <a:spLocks noGrp="1"/>
          </p:cNvSpPr>
          <p:nvPr>
            <p:ph type="title"/>
          </p:nvPr>
        </p:nvSpPr>
        <p:spPr/>
        <p:txBody>
          <a:bodyPr>
            <a:normAutofit fontScale="90000"/>
          </a:bodyPr>
          <a:lstStyle/>
          <a:p>
            <a:r>
              <a:rPr lang="kk-KZ" b="1" dirty="0">
                <a:solidFill>
                  <a:srgbClr val="002060"/>
                </a:solidFill>
                <a:latin typeface="Times New Roman" panose="02020603050405020304" pitchFamily="18" charset="0"/>
                <a:cs typeface="Times New Roman" panose="02020603050405020304" pitchFamily="18" charset="0"/>
              </a:rPr>
              <a:t>Егер біреудің  әлімжеттік жасағанын көрсең не істеу керек? </a:t>
            </a:r>
            <a:endParaRPr lang="ru-RU" b="1" dirty="0">
              <a:solidFill>
                <a:srgbClr val="002060"/>
              </a:solidFill>
              <a:latin typeface="Times New Roman" panose="02020603050405020304" pitchFamily="18" charset="0"/>
              <a:cs typeface="Times New Roman" panose="02020603050405020304" pitchFamily="18" charset="0"/>
            </a:endParaRPr>
          </a:p>
        </p:txBody>
      </p:sp>
      <p:sp>
        <p:nvSpPr>
          <p:cNvPr id="3" name="Содержимое 2"/>
          <p:cNvSpPr>
            <a:spLocks noGrp="1"/>
          </p:cNvSpPr>
          <p:nvPr>
            <p:ph idx="1"/>
          </p:nvPr>
        </p:nvSpPr>
        <p:spPr/>
        <p:txBody>
          <a:bodyPr/>
          <a:lstStyle/>
          <a:p>
            <a:r>
              <a:rPr lang="kk-KZ" b="1" dirty="0">
                <a:solidFill>
                  <a:srgbClr val="C00000"/>
                </a:solidFill>
                <a:latin typeface="Times New Roman" panose="02020603050405020304" pitchFamily="18" charset="0"/>
                <a:cs typeface="Times New Roman" panose="02020603050405020304" pitchFamily="18" charset="0"/>
              </a:rPr>
              <a:t>Дереу айналадағы ересектерден көмек сұра! Әлімжеттіктен бірден бас тарт. Егер сенің досың әлімжеттікке тап болса онымен ашық сөйлесуге тырыс.  </a:t>
            </a:r>
          </a:p>
          <a:p>
            <a:r>
              <a:rPr lang="kk-KZ" b="1" dirty="0">
                <a:solidFill>
                  <a:srgbClr val="C00000"/>
                </a:solidFill>
                <a:latin typeface="Times New Roman" panose="02020603050405020304" pitchFamily="18" charset="0"/>
                <a:cs typeface="Times New Roman" panose="02020603050405020304" pitchFamily="18" charset="0"/>
              </a:rPr>
              <a:t>Себебі ол сенің көмегіңе өте мұқтаж!</a:t>
            </a:r>
            <a:endParaRPr lang="ru-RU" b="1" dirty="0">
              <a:solidFill>
                <a:srgbClr val="C00000"/>
              </a:solidFill>
              <a:latin typeface="Times New Roman" panose="02020603050405020304" pitchFamily="18" charset="0"/>
              <a:cs typeface="Times New Roman" panose="02020603050405020304" pitchFamily="18" charset="0"/>
            </a:endParaRPr>
          </a:p>
          <a:p>
            <a:endParaRPr lang="ru-RU" dirty="0">
              <a:solidFill>
                <a:srgbClr val="C0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793" y="-297"/>
            <a:ext cx="9144793" cy="6858594"/>
          </a:xfrm>
          <a:prstGeom prst="rect">
            <a:avLst/>
          </a:prstGeom>
        </p:spPr>
      </p:pic>
      <p:sp>
        <p:nvSpPr>
          <p:cNvPr id="3" name="Содержимое 2"/>
          <p:cNvSpPr>
            <a:spLocks noGrp="1"/>
          </p:cNvSpPr>
          <p:nvPr>
            <p:ph idx="1"/>
          </p:nvPr>
        </p:nvSpPr>
        <p:spPr/>
        <p:txBody>
          <a:bodyPr/>
          <a:lstStyle/>
          <a:p>
            <a:pPr algn="ctr"/>
            <a:r>
              <a:rPr lang="kk-KZ" sz="4400" b="1" dirty="0">
                <a:solidFill>
                  <a:srgbClr val="C00000"/>
                </a:solidFill>
                <a:latin typeface="Times New Roman" panose="02020603050405020304" pitchFamily="18" charset="0"/>
                <a:cs typeface="Times New Roman" panose="02020603050405020304" pitchFamily="18" charset="0"/>
              </a:rPr>
              <a:t>Естеріңде болсын! Әлімжеттік-әлсіздің ісі </a:t>
            </a:r>
            <a:endParaRPr lang="ru-RU" sz="4400" dirty="0">
              <a:solidFill>
                <a:srgbClr val="C00000"/>
              </a:solidFill>
              <a:latin typeface="Times New Roman" panose="02020603050405020304" pitchFamily="18" charset="0"/>
              <a:cs typeface="Times New Roman" panose="02020603050405020304" pitchFamily="18" charset="0"/>
            </a:endParaRP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793" y="-297"/>
            <a:ext cx="9144793" cy="6858594"/>
          </a:xfrm>
          <a:prstGeom prst="rect">
            <a:avLst/>
          </a:prstGeom>
        </p:spPr>
      </p:pic>
      <p:sp>
        <p:nvSpPr>
          <p:cNvPr id="3" name="Содержимое 2"/>
          <p:cNvSpPr>
            <a:spLocks noGrp="1"/>
          </p:cNvSpPr>
          <p:nvPr>
            <p:ph idx="1"/>
          </p:nvPr>
        </p:nvSpPr>
        <p:spPr>
          <a:xfrm>
            <a:off x="456803" y="460238"/>
            <a:ext cx="8229600" cy="5937523"/>
          </a:xfrm>
        </p:spPr>
        <p:txBody>
          <a:bodyPr>
            <a:normAutofit/>
          </a:bodyPr>
          <a:lstStyle/>
          <a:p>
            <a:pPr marL="0" indent="0" algn="ctr">
              <a:buNone/>
            </a:pPr>
            <a:r>
              <a:rPr lang="ru-RU" sz="3600" b="1" dirty="0" err="1">
                <a:solidFill>
                  <a:srgbClr val="C00000"/>
                </a:solidFill>
                <a:latin typeface="Times New Roman" panose="02020603050405020304" pitchFamily="18" charset="0"/>
                <a:cs typeface="Times New Roman" panose="02020603050405020304" pitchFamily="18" charset="0"/>
              </a:rPr>
              <a:t>Егер</a:t>
            </a:r>
            <a:r>
              <a:rPr lang="ru-RU" sz="3600" b="1" dirty="0">
                <a:solidFill>
                  <a:srgbClr val="C00000"/>
                </a:solidFill>
                <a:latin typeface="Times New Roman" panose="02020603050405020304" pitchFamily="18" charset="0"/>
                <a:cs typeface="Times New Roman" panose="02020603050405020304" pitchFamily="18" charset="0"/>
              </a:rPr>
              <a:t> сен </a:t>
            </a:r>
            <a:r>
              <a:rPr lang="ru-RU" sz="3600" b="1" dirty="0" err="1">
                <a:solidFill>
                  <a:srgbClr val="C00000"/>
                </a:solidFill>
                <a:latin typeface="Times New Roman" panose="02020603050405020304" pitchFamily="18" charset="0"/>
                <a:cs typeface="Times New Roman" panose="02020603050405020304" pitchFamily="18" charset="0"/>
              </a:rPr>
              <a:t>зорлық-зомбылыққа</a:t>
            </a:r>
            <a:r>
              <a:rPr lang="ru-RU" sz="3600" b="1" dirty="0">
                <a:solidFill>
                  <a:srgbClr val="C00000"/>
                </a:solidFill>
                <a:latin typeface="Times New Roman" panose="02020603050405020304" pitchFamily="18" charset="0"/>
                <a:cs typeface="Times New Roman" panose="02020603050405020304" pitchFamily="18" charset="0"/>
              </a:rPr>
              <a:t> </a:t>
            </a:r>
            <a:r>
              <a:rPr lang="ru-RU" sz="3600" b="1" dirty="0" err="1">
                <a:solidFill>
                  <a:srgbClr val="C00000"/>
                </a:solidFill>
                <a:latin typeface="Times New Roman" panose="02020603050405020304" pitchFamily="18" charset="0"/>
                <a:cs typeface="Times New Roman" panose="02020603050405020304" pitchFamily="18" charset="0"/>
              </a:rPr>
              <a:t>ұшырасаң</a:t>
            </a:r>
            <a:r>
              <a:rPr lang="ru-RU" sz="3600" b="1" dirty="0">
                <a:solidFill>
                  <a:srgbClr val="C00000"/>
                </a:solidFill>
                <a:latin typeface="Times New Roman" panose="02020603050405020304" pitchFamily="18" charset="0"/>
                <a:cs typeface="Times New Roman" panose="02020603050405020304" pitchFamily="18" charset="0"/>
              </a:rPr>
              <a:t>, </a:t>
            </a:r>
            <a:r>
              <a:rPr lang="ru-RU" sz="3600" b="1" dirty="0" err="1">
                <a:solidFill>
                  <a:srgbClr val="C00000"/>
                </a:solidFill>
                <a:latin typeface="Times New Roman" panose="02020603050405020304" pitchFamily="18" charset="0"/>
                <a:cs typeface="Times New Roman" panose="02020603050405020304" pitchFamily="18" charset="0"/>
              </a:rPr>
              <a:t>онда</a:t>
            </a:r>
            <a:r>
              <a:rPr lang="ru-RU" sz="3600" b="1" dirty="0">
                <a:solidFill>
                  <a:srgbClr val="C00000"/>
                </a:solidFill>
                <a:latin typeface="Times New Roman" panose="02020603050405020304" pitchFamily="18" charset="0"/>
                <a:cs typeface="Times New Roman" panose="02020603050405020304" pitchFamily="18" charset="0"/>
              </a:rPr>
              <a:t> </a:t>
            </a:r>
            <a:r>
              <a:rPr lang="ru-RU" sz="3600" b="1" dirty="0" err="1">
                <a:solidFill>
                  <a:srgbClr val="C00000"/>
                </a:solidFill>
                <a:latin typeface="Times New Roman" panose="02020603050405020304" pitchFamily="18" charset="0"/>
                <a:cs typeface="Times New Roman" panose="02020603050405020304" pitchFamily="18" charset="0"/>
              </a:rPr>
              <a:t>отбасыңнаң</a:t>
            </a:r>
            <a:r>
              <a:rPr lang="ru-RU" sz="3600" b="1" dirty="0">
                <a:solidFill>
                  <a:srgbClr val="C00000"/>
                </a:solidFill>
                <a:latin typeface="Times New Roman" panose="02020603050405020304" pitchFamily="18" charset="0"/>
                <a:cs typeface="Times New Roman" panose="02020603050405020304" pitchFamily="18" charset="0"/>
              </a:rPr>
              <a:t>, </a:t>
            </a:r>
            <a:r>
              <a:rPr lang="ru-RU" sz="3600" b="1" dirty="0" err="1">
                <a:solidFill>
                  <a:srgbClr val="C00000"/>
                </a:solidFill>
                <a:latin typeface="Times New Roman" panose="02020603050405020304" pitchFamily="18" charset="0"/>
                <a:cs typeface="Times New Roman" panose="02020603050405020304" pitchFamily="18" charset="0"/>
              </a:rPr>
              <a:t>жақындарыңнаң</a:t>
            </a:r>
            <a:r>
              <a:rPr lang="ru-RU" sz="3600" b="1" dirty="0">
                <a:solidFill>
                  <a:srgbClr val="C00000"/>
                </a:solidFill>
                <a:latin typeface="Times New Roman" panose="02020603050405020304" pitchFamily="18" charset="0"/>
                <a:cs typeface="Times New Roman" panose="02020603050405020304" pitchFamily="18" charset="0"/>
              </a:rPr>
              <a:t>, </a:t>
            </a:r>
            <a:r>
              <a:rPr lang="ru-RU" sz="3600" b="1" dirty="0" err="1">
                <a:solidFill>
                  <a:srgbClr val="C00000"/>
                </a:solidFill>
                <a:latin typeface="Times New Roman" panose="02020603050405020304" pitchFamily="18" charset="0"/>
                <a:cs typeface="Times New Roman" panose="02020603050405020304" pitchFamily="18" charset="0"/>
              </a:rPr>
              <a:t>көршілеріңнең</a:t>
            </a:r>
            <a:r>
              <a:rPr lang="ru-RU" sz="3600" b="1" dirty="0">
                <a:solidFill>
                  <a:srgbClr val="C00000"/>
                </a:solidFill>
                <a:latin typeface="Times New Roman" panose="02020603050405020304" pitchFamily="18" charset="0"/>
                <a:cs typeface="Times New Roman" panose="02020603050405020304" pitchFamily="18" charset="0"/>
              </a:rPr>
              <a:t>, </a:t>
            </a:r>
            <a:r>
              <a:rPr lang="ru-RU" sz="3600" b="1" dirty="0" err="1">
                <a:solidFill>
                  <a:srgbClr val="C00000"/>
                </a:solidFill>
                <a:latin typeface="Times New Roman" panose="02020603050405020304" pitchFamily="18" charset="0"/>
                <a:cs typeface="Times New Roman" panose="02020603050405020304" pitchFamily="18" charset="0"/>
              </a:rPr>
              <a:t>мектеп</a:t>
            </a:r>
            <a:r>
              <a:rPr lang="ru-RU" sz="3600" b="1" dirty="0">
                <a:solidFill>
                  <a:srgbClr val="C00000"/>
                </a:solidFill>
                <a:latin typeface="Times New Roman" panose="02020603050405020304" pitchFamily="18" charset="0"/>
                <a:cs typeface="Times New Roman" panose="02020603050405020304" pitchFamily="18" charset="0"/>
              </a:rPr>
              <a:t> </a:t>
            </a:r>
            <a:r>
              <a:rPr lang="ru-RU" sz="3600" b="1" dirty="0" err="1">
                <a:solidFill>
                  <a:srgbClr val="C00000"/>
                </a:solidFill>
                <a:latin typeface="Times New Roman" panose="02020603050405020304" pitchFamily="18" charset="0"/>
                <a:cs typeface="Times New Roman" panose="02020603050405020304" pitchFamily="18" charset="0"/>
              </a:rPr>
              <a:t>педагогтарыңнаң</a:t>
            </a:r>
            <a:r>
              <a:rPr lang="ru-RU" sz="3600" b="1" dirty="0">
                <a:solidFill>
                  <a:srgbClr val="C00000"/>
                </a:solidFill>
                <a:latin typeface="Times New Roman" panose="02020603050405020304" pitchFamily="18" charset="0"/>
                <a:cs typeface="Times New Roman" panose="02020603050405020304" pitchFamily="18" charset="0"/>
              </a:rPr>
              <a:t>, полиция </a:t>
            </a:r>
            <a:r>
              <a:rPr lang="ru-RU" sz="3600" b="1" dirty="0" err="1">
                <a:solidFill>
                  <a:srgbClr val="C00000"/>
                </a:solidFill>
                <a:latin typeface="Times New Roman" panose="02020603050405020304" pitchFamily="18" charset="0"/>
                <a:cs typeface="Times New Roman" panose="02020603050405020304" pitchFamily="18" charset="0"/>
              </a:rPr>
              <a:t>қызметкерлеріңнең</a:t>
            </a:r>
            <a:r>
              <a:rPr lang="ru-RU" sz="3600" b="1" dirty="0">
                <a:solidFill>
                  <a:srgbClr val="C00000"/>
                </a:solidFill>
                <a:latin typeface="Times New Roman" panose="02020603050405020304" pitchFamily="18" charset="0"/>
                <a:cs typeface="Times New Roman" panose="02020603050405020304" pitchFamily="18" charset="0"/>
              </a:rPr>
              <a:t> </a:t>
            </a:r>
            <a:r>
              <a:rPr lang="ru-RU" sz="3600" b="1" dirty="0" err="1">
                <a:solidFill>
                  <a:srgbClr val="C00000"/>
                </a:solidFill>
                <a:latin typeface="Times New Roman" panose="02020603050405020304" pitchFamily="18" charset="0"/>
                <a:cs typeface="Times New Roman" panose="02020603050405020304" pitchFamily="18" charset="0"/>
              </a:rPr>
              <a:t>көмек</a:t>
            </a:r>
            <a:r>
              <a:rPr lang="ru-RU" sz="3600" b="1" dirty="0">
                <a:solidFill>
                  <a:srgbClr val="C00000"/>
                </a:solidFill>
                <a:latin typeface="Times New Roman" panose="02020603050405020304" pitchFamily="18" charset="0"/>
                <a:cs typeface="Times New Roman" panose="02020603050405020304" pitchFamily="18" charset="0"/>
              </a:rPr>
              <a:t> </a:t>
            </a:r>
            <a:r>
              <a:rPr lang="ru-RU" sz="3600" b="1" dirty="0" err="1">
                <a:solidFill>
                  <a:srgbClr val="C00000"/>
                </a:solidFill>
                <a:latin typeface="Times New Roman" panose="02020603050405020304" pitchFamily="18" charset="0"/>
                <a:cs typeface="Times New Roman" panose="02020603050405020304" pitchFamily="18" charset="0"/>
              </a:rPr>
              <a:t>сұра</a:t>
            </a:r>
            <a:r>
              <a:rPr lang="ru-RU" sz="3600" b="1" dirty="0">
                <a:solidFill>
                  <a:srgbClr val="C00000"/>
                </a:solidFill>
                <a:latin typeface="Times New Roman" panose="02020603050405020304" pitchFamily="18" charset="0"/>
                <a:cs typeface="Times New Roman" panose="02020603050405020304" pitchFamily="18" charset="0"/>
              </a:rPr>
              <a:t> </a:t>
            </a:r>
            <a:r>
              <a:rPr lang="ru-RU" sz="3600" b="1" dirty="0" err="1">
                <a:solidFill>
                  <a:srgbClr val="C00000"/>
                </a:solidFill>
                <a:latin typeface="Times New Roman" panose="02020603050405020304" pitchFamily="18" charset="0"/>
                <a:cs typeface="Times New Roman" panose="02020603050405020304" pitchFamily="18" charset="0"/>
              </a:rPr>
              <a:t>немесе</a:t>
            </a:r>
            <a:r>
              <a:rPr lang="ru-RU" sz="3600" b="1" dirty="0">
                <a:solidFill>
                  <a:srgbClr val="C00000"/>
                </a:solidFill>
                <a:latin typeface="Times New Roman" panose="02020603050405020304" pitchFamily="18" charset="0"/>
                <a:cs typeface="Times New Roman" panose="02020603050405020304" pitchFamily="18" charset="0"/>
              </a:rPr>
              <a:t> 111 </a:t>
            </a:r>
            <a:r>
              <a:rPr lang="ru-RU" sz="3600" b="1" dirty="0" err="1">
                <a:solidFill>
                  <a:srgbClr val="C00000"/>
                </a:solidFill>
                <a:latin typeface="Times New Roman" panose="02020603050405020304" pitchFamily="18" charset="0"/>
                <a:cs typeface="Times New Roman" panose="02020603050405020304" pitchFamily="18" charset="0"/>
              </a:rPr>
              <a:t>нөмеріне</a:t>
            </a:r>
            <a:r>
              <a:rPr lang="ru-RU" sz="3600" b="1" dirty="0">
                <a:solidFill>
                  <a:srgbClr val="C00000"/>
                </a:solidFill>
                <a:latin typeface="Times New Roman" panose="02020603050405020304" pitchFamily="18" charset="0"/>
                <a:cs typeface="Times New Roman" panose="02020603050405020304" pitchFamily="18" charset="0"/>
              </a:rPr>
              <a:t> </a:t>
            </a:r>
            <a:r>
              <a:rPr lang="ru-RU" sz="3600" b="1" dirty="0" err="1">
                <a:solidFill>
                  <a:srgbClr val="C00000"/>
                </a:solidFill>
                <a:latin typeface="Times New Roman" panose="02020603050405020304" pitchFamily="18" charset="0"/>
                <a:cs typeface="Times New Roman" panose="02020603050405020304" pitchFamily="18" charset="0"/>
              </a:rPr>
              <a:t>қоңырау</a:t>
            </a:r>
            <a:r>
              <a:rPr lang="ru-RU" sz="3600" b="1" dirty="0">
                <a:solidFill>
                  <a:srgbClr val="C00000"/>
                </a:solidFill>
                <a:latin typeface="Times New Roman" panose="02020603050405020304" pitchFamily="18" charset="0"/>
                <a:cs typeface="Times New Roman" panose="02020603050405020304" pitchFamily="18" charset="0"/>
              </a:rPr>
              <a:t> шал.</a:t>
            </a:r>
          </a:p>
          <a:p>
            <a:endParaRPr lang="ru-RU" b="1" dirty="0">
              <a:solidFill>
                <a:srgbClr val="C00000"/>
              </a:solidFill>
            </a:endParaRPr>
          </a:p>
          <a:p>
            <a:endParaRPr lang="ru-RU" b="1" dirty="0">
              <a:solidFill>
                <a:srgbClr val="C00000"/>
              </a:solidFill>
            </a:endParaRPr>
          </a:p>
        </p:txBody>
      </p:sp>
    </p:spTree>
    <p:extLst>
      <p:ext uri="{BB962C8B-B14F-4D97-AF65-F5344CB8AC3E}">
        <p14:creationId xmlns:p14="http://schemas.microsoft.com/office/powerpoint/2010/main" val="267217894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TotalTime>
  <Words>425</Words>
  <Application>Microsoft Office PowerPoint</Application>
  <PresentationFormat>Экран (4:3)</PresentationFormat>
  <Paragraphs>23</Paragraphs>
  <Slides>8</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8</vt:i4>
      </vt:variant>
    </vt:vector>
  </HeadingPairs>
  <TitlesOfParts>
    <vt:vector size="12" baseType="lpstr">
      <vt:lpstr>Arial</vt:lpstr>
      <vt:lpstr>Calibri</vt:lpstr>
      <vt:lpstr>Times New Roman</vt:lpstr>
      <vt:lpstr>Тема Office</vt:lpstr>
      <vt:lpstr>«Зорлық-зомбылық әлімжеттіктің алдын –алу1 бойынша оқушыларға кеңес  </vt:lpstr>
      <vt:lpstr>Презентация PowerPoint</vt:lpstr>
      <vt:lpstr>Презентация PowerPoint</vt:lpstr>
      <vt:lpstr>Әлімжеттік буллинг дегеніміз не?  </vt:lpstr>
      <vt:lpstr>Егер әлімжеттіктің құрбаны болсаң не істеуің керек? </vt:lpstr>
      <vt:lpstr>Егер біреудің  әлімжеттік жасағанын көрсең не істеу керек? </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«Зорлық-зомбылықты,жасөспірімдер арасында әлімжеттікті болдырмау  </dc:title>
  <dc:creator>Психолог</dc:creator>
  <cp:lastModifiedBy>user</cp:lastModifiedBy>
  <cp:revision>13</cp:revision>
  <dcterms:created xsi:type="dcterms:W3CDTF">2020-10-28T06:44:33Z</dcterms:created>
  <dcterms:modified xsi:type="dcterms:W3CDTF">2021-12-01T05:35:34Z</dcterms:modified>
</cp:coreProperties>
</file>