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0" r:id="rId3"/>
    <p:sldId id="261" r:id="rId4"/>
    <p:sldId id="262" r:id="rId5"/>
    <p:sldId id="263" r:id="rId6"/>
    <p:sldId id="264" r:id="rId7"/>
    <p:sldId id="265" r:id="rId8"/>
    <p:sldId id="266" r:id="rId9"/>
    <p:sldId id="267" r:id="rId10"/>
    <p:sldId id="268" r:id="rId11"/>
    <p:sldId id="269" r:id="rId12"/>
    <p:sldId id="270" r:id="rId13"/>
    <p:sldId id="273"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10FC1"/>
    <a:srgbClr val="06CA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38" autoAdjust="0"/>
  </p:normalViewPr>
  <p:slideViewPr>
    <p:cSldViewPr>
      <p:cViewPr varScale="1">
        <p:scale>
          <a:sx n="84" d="100"/>
          <a:sy n="84" d="100"/>
        </p:scale>
        <p:origin x="150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E880BD3-8328-453C-BBA9-6F5952B0D7B4}" type="datetimeFigureOut">
              <a:rPr lang="ru-RU" smtClean="0"/>
              <a:pPr/>
              <a:t>30.11.2021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9C0169-C9D6-4FC0-9F99-97294B641640}" type="slidenum">
              <a:rPr lang="ru-RU" smtClean="0"/>
              <a:pPr/>
              <a:t>‹#›</a:t>
            </a:fld>
            <a:endParaRPr lang="ru-RU"/>
          </a:p>
        </p:txBody>
      </p:sp>
    </p:spTree>
  </p:cSld>
  <p:clrMapOvr>
    <a:masterClrMapping/>
  </p:clrMapOvr>
  <p:transition>
    <p:wheel spokes="8"/>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E880BD3-8328-453C-BBA9-6F5952B0D7B4}" type="datetimeFigureOut">
              <a:rPr lang="ru-RU" smtClean="0"/>
              <a:pPr/>
              <a:t>30.11.2021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9C0169-C9D6-4FC0-9F99-97294B641640}" type="slidenum">
              <a:rPr lang="ru-RU" smtClean="0"/>
              <a:pPr/>
              <a:t>‹#›</a:t>
            </a:fld>
            <a:endParaRPr lang="ru-RU"/>
          </a:p>
        </p:txBody>
      </p:sp>
    </p:spTree>
  </p:cSld>
  <p:clrMapOvr>
    <a:masterClrMapping/>
  </p:clrMapOvr>
  <p:transition>
    <p:wheel spokes="8"/>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E880BD3-8328-453C-BBA9-6F5952B0D7B4}" type="datetimeFigureOut">
              <a:rPr lang="ru-RU" smtClean="0"/>
              <a:pPr/>
              <a:t>30.11.2021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9C0169-C9D6-4FC0-9F99-97294B641640}" type="slidenum">
              <a:rPr lang="ru-RU" smtClean="0"/>
              <a:pPr/>
              <a:t>‹#›</a:t>
            </a:fld>
            <a:endParaRPr lang="ru-RU"/>
          </a:p>
        </p:txBody>
      </p:sp>
    </p:spTree>
  </p:cSld>
  <p:clrMapOvr>
    <a:masterClrMapping/>
  </p:clrMapOvr>
  <p:transition>
    <p:wheel spokes="8"/>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E880BD3-8328-453C-BBA9-6F5952B0D7B4}" type="datetimeFigureOut">
              <a:rPr lang="ru-RU" smtClean="0"/>
              <a:pPr/>
              <a:t>30.11.2021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9C0169-C9D6-4FC0-9F99-97294B641640}" type="slidenum">
              <a:rPr lang="ru-RU" smtClean="0"/>
              <a:pPr/>
              <a:t>‹#›</a:t>
            </a:fld>
            <a:endParaRPr lang="ru-RU"/>
          </a:p>
        </p:txBody>
      </p:sp>
    </p:spTree>
  </p:cSld>
  <p:clrMapOvr>
    <a:masterClrMapping/>
  </p:clrMapOvr>
  <p:transition>
    <p:wheel spokes="8"/>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E880BD3-8328-453C-BBA9-6F5952B0D7B4}" type="datetimeFigureOut">
              <a:rPr lang="ru-RU" smtClean="0"/>
              <a:pPr/>
              <a:t>30.11.2021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9C0169-C9D6-4FC0-9F99-97294B641640}" type="slidenum">
              <a:rPr lang="ru-RU" smtClean="0"/>
              <a:pPr/>
              <a:t>‹#›</a:t>
            </a:fld>
            <a:endParaRPr lang="ru-RU"/>
          </a:p>
        </p:txBody>
      </p:sp>
    </p:spTree>
  </p:cSld>
  <p:clrMapOvr>
    <a:masterClrMapping/>
  </p:clrMapOvr>
  <p:transition>
    <p:wheel spokes="8"/>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E880BD3-8328-453C-BBA9-6F5952B0D7B4}" type="datetimeFigureOut">
              <a:rPr lang="ru-RU" smtClean="0"/>
              <a:pPr/>
              <a:t>30.11.2021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9C0169-C9D6-4FC0-9F99-97294B641640}" type="slidenum">
              <a:rPr lang="ru-RU" smtClean="0"/>
              <a:pPr/>
              <a:t>‹#›</a:t>
            </a:fld>
            <a:endParaRPr lang="ru-RU"/>
          </a:p>
        </p:txBody>
      </p:sp>
    </p:spTree>
  </p:cSld>
  <p:clrMapOvr>
    <a:masterClrMapping/>
  </p:clrMapOvr>
  <p:transition>
    <p:wheel spokes="8"/>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E880BD3-8328-453C-BBA9-6F5952B0D7B4}" type="datetimeFigureOut">
              <a:rPr lang="ru-RU" smtClean="0"/>
              <a:pPr/>
              <a:t>30.11.2021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9C0169-C9D6-4FC0-9F99-97294B641640}" type="slidenum">
              <a:rPr lang="ru-RU" smtClean="0"/>
              <a:pPr/>
              <a:t>‹#›</a:t>
            </a:fld>
            <a:endParaRPr lang="ru-RU"/>
          </a:p>
        </p:txBody>
      </p:sp>
    </p:spTree>
  </p:cSld>
  <p:clrMapOvr>
    <a:masterClrMapping/>
  </p:clrMapOvr>
  <p:transition>
    <p:wheel spokes="8"/>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E880BD3-8328-453C-BBA9-6F5952B0D7B4}" type="datetimeFigureOut">
              <a:rPr lang="ru-RU" smtClean="0"/>
              <a:pPr/>
              <a:t>30.11.2021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9C0169-C9D6-4FC0-9F99-97294B641640}" type="slidenum">
              <a:rPr lang="ru-RU" smtClean="0"/>
              <a:pPr/>
              <a:t>‹#›</a:t>
            </a:fld>
            <a:endParaRPr lang="ru-RU"/>
          </a:p>
        </p:txBody>
      </p:sp>
    </p:spTree>
  </p:cSld>
  <p:clrMapOvr>
    <a:masterClrMapping/>
  </p:clrMapOvr>
  <p:transition>
    <p:wheel spokes="8"/>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E880BD3-8328-453C-BBA9-6F5952B0D7B4}" type="datetimeFigureOut">
              <a:rPr lang="ru-RU" smtClean="0"/>
              <a:pPr/>
              <a:t>30.11.2021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9C0169-C9D6-4FC0-9F99-97294B641640}" type="slidenum">
              <a:rPr lang="ru-RU" smtClean="0"/>
              <a:pPr/>
              <a:t>‹#›</a:t>
            </a:fld>
            <a:endParaRPr lang="ru-RU"/>
          </a:p>
        </p:txBody>
      </p:sp>
    </p:spTree>
  </p:cSld>
  <p:clrMapOvr>
    <a:masterClrMapping/>
  </p:clrMapOvr>
  <p:transition>
    <p:wheel spokes="8"/>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E880BD3-8328-453C-BBA9-6F5952B0D7B4}" type="datetimeFigureOut">
              <a:rPr lang="ru-RU" smtClean="0"/>
              <a:pPr/>
              <a:t>30.11.2021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9C0169-C9D6-4FC0-9F99-97294B641640}" type="slidenum">
              <a:rPr lang="ru-RU" smtClean="0"/>
              <a:pPr/>
              <a:t>‹#›</a:t>
            </a:fld>
            <a:endParaRPr lang="ru-RU"/>
          </a:p>
        </p:txBody>
      </p:sp>
    </p:spTree>
  </p:cSld>
  <p:clrMapOvr>
    <a:masterClrMapping/>
  </p:clrMapOvr>
  <p:transition>
    <p:wheel spokes="8"/>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E880BD3-8328-453C-BBA9-6F5952B0D7B4}" type="datetimeFigureOut">
              <a:rPr lang="ru-RU" smtClean="0"/>
              <a:pPr/>
              <a:t>30.11.2021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9C0169-C9D6-4FC0-9F99-97294B641640}" type="slidenum">
              <a:rPr lang="ru-RU" smtClean="0"/>
              <a:pPr/>
              <a:t>‹#›</a:t>
            </a:fld>
            <a:endParaRPr lang="ru-RU"/>
          </a:p>
        </p:txBody>
      </p:sp>
    </p:spTree>
  </p:cSld>
  <p:clrMapOvr>
    <a:masterClrMapping/>
  </p:clrMapOvr>
  <p:transition>
    <p:wheel spokes="8"/>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880BD3-8328-453C-BBA9-6F5952B0D7B4}" type="datetimeFigureOut">
              <a:rPr lang="ru-RU" smtClean="0"/>
              <a:pPr/>
              <a:t>30.11.2021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9C0169-C9D6-4FC0-9F99-97294B64164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heel spokes="8"/>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Documents and Settings\User\Рабочий стол\Новая папка (4)\Фондар оформление\images (18).jpg"/>
          <p:cNvPicPr>
            <a:picLocks noChangeAspect="1" noChangeArrowheads="1"/>
          </p:cNvPicPr>
          <p:nvPr/>
        </p:nvPicPr>
        <p:blipFill>
          <a:blip r:embed="rId2" cstate="print"/>
          <a:srcRect/>
          <a:stretch>
            <a:fillRect/>
          </a:stretch>
        </p:blipFill>
        <p:spPr bwMode="auto">
          <a:xfrm>
            <a:off x="0" y="-24"/>
            <a:ext cx="9144000" cy="6858024"/>
          </a:xfrm>
          <a:prstGeom prst="rect">
            <a:avLst/>
          </a:prstGeom>
          <a:ln w="228600" cap="sq" cmpd="thickThin">
            <a:solidFill>
              <a:srgbClr val="FF0000"/>
            </a:solidFill>
            <a:prstDash val="solid"/>
            <a:miter lim="800000"/>
          </a:ln>
          <a:effectLst>
            <a:innerShdw blurRad="76200">
              <a:srgbClr val="000000"/>
            </a:innerShdw>
          </a:effectLst>
        </p:spPr>
      </p:pic>
      <p:sp>
        <p:nvSpPr>
          <p:cNvPr id="5" name="Прямоугольник 4"/>
          <p:cNvSpPr/>
          <p:nvPr/>
        </p:nvSpPr>
        <p:spPr>
          <a:xfrm>
            <a:off x="2143108" y="2214554"/>
            <a:ext cx="6574767" cy="3139321"/>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kumimoji="0" lang="kk-KZ" sz="6600" b="1" i="0" u="none" strike="noStrike" cap="none" spc="50" normalizeH="0" baseline="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ea typeface="Calibri" pitchFamily="34" charset="0"/>
                <a:cs typeface="Times New Roman" pitchFamily="18" charset="0"/>
              </a:rPr>
              <a:t>Қазақ отбасындағы тәрбие  түрлері.</a:t>
            </a:r>
            <a:endParaRPr lang="ru-RU" sz="66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p:wheel spokes="8"/>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Рисунок 3" descr="1254121316_futuru.ru.81[1].jpg"/>
          <p:cNvPicPr>
            <a:picLocks noChangeAspect="1"/>
          </p:cNvPicPr>
          <p:nvPr/>
        </p:nvPicPr>
        <p:blipFill>
          <a:blip r:embed="rId2" cstate="print"/>
          <a:srcRect/>
          <a:stretch>
            <a:fillRect/>
          </a:stretch>
        </p:blipFill>
        <p:spPr bwMode="auto">
          <a:xfrm>
            <a:off x="0" y="0"/>
            <a:ext cx="9144000" cy="6858000"/>
          </a:xfrm>
          <a:prstGeom prst="rect">
            <a:avLst/>
          </a:prstGeom>
          <a:noFill/>
        </p:spPr>
      </p:pic>
      <p:sp>
        <p:nvSpPr>
          <p:cNvPr id="26625" name="Rectangle 1"/>
          <p:cNvSpPr>
            <a:spLocks noChangeArrowheads="1"/>
          </p:cNvSpPr>
          <p:nvPr/>
        </p:nvSpPr>
        <p:spPr bwMode="auto">
          <a:xfrm rot="21269283">
            <a:off x="1422643" y="656799"/>
            <a:ext cx="6241263"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kk-KZ" sz="2800" b="0" i="0" u="none" strike="noStrike" cap="none" normalizeH="0" baseline="0" dirty="0" smtClean="0">
                <a:ln>
                  <a:solidFill>
                    <a:srgbClr val="FF0000"/>
                  </a:solidFill>
                </a:ln>
                <a:solidFill>
                  <a:srgbClr val="FF0000"/>
                </a:solidFill>
                <a:effectLst/>
                <a:latin typeface="Times New Roman" pitchFamily="18" charset="0"/>
                <a:ea typeface="Calibri" pitchFamily="34" charset="0"/>
                <a:cs typeface="Times New Roman" pitchFamily="18" charset="0"/>
              </a:rPr>
              <a:t>Қазақ отбасында баланың ерте есеюіне  көп  көңіл бөлген. Оны жүзеге асыруда олар  үлгі - өнеге көрсету, жауапкершілікке арту әдістерін шебер пайдаланған. Баланы ерте жастан-ақ жауапты іс- әрекетке тартып отырған. Мысалы, бес жасында атқа мінгізіп, бәйгеге қосу, қозы баққызу, үлкендердің арасындағы дауды шешу, келіссөз жүргізу, т.с.с.істерге бірге ертіп жүрген</a:t>
            </a:r>
            <a:r>
              <a:rPr kumimoji="0" lang="kk-KZ"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kk-KZ" sz="2800" b="0" i="0" u="none" strike="noStrike" cap="none" normalizeH="0" baseline="0" dirty="0" smtClean="0">
              <a:ln>
                <a:noFill/>
              </a:ln>
              <a:solidFill>
                <a:schemeClr val="tx1"/>
              </a:solidFill>
              <a:effectLst/>
              <a:latin typeface="Arial" pitchFamily="34" charset="0"/>
            </a:endParaRPr>
          </a:p>
        </p:txBody>
      </p:sp>
      <p:sp>
        <p:nvSpPr>
          <p:cNvPr id="26627"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Tree>
  </p:cSld>
  <p:clrMapOvr>
    <a:masterClrMapping/>
  </p:clrMapOvr>
  <p:transition>
    <p:wheel spokes="8"/>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Documents and Settings\User\Рабочий стол\Новая папка (4)\Фондар оформление\images (8).jpg"/>
          <p:cNvPicPr>
            <a:picLocks noChangeAspect="1" noChangeArrowheads="1"/>
          </p:cNvPicPr>
          <p:nvPr/>
        </p:nvPicPr>
        <p:blipFill>
          <a:blip r:embed="rId2" cstate="print">
            <a:lum bright="-7000" contrast="31000"/>
          </a:blip>
          <a:srcRect/>
          <a:stretch>
            <a:fillRect/>
          </a:stretch>
        </p:blipFill>
        <p:spPr bwMode="auto">
          <a:xfrm>
            <a:off x="0" y="0"/>
            <a:ext cx="9143999" cy="6857999"/>
          </a:xfrm>
          <a:prstGeom prst="rect">
            <a:avLst/>
          </a:prstGeom>
          <a:noFill/>
        </p:spPr>
      </p:pic>
      <p:sp>
        <p:nvSpPr>
          <p:cNvPr id="25601" name="Rectangle 1"/>
          <p:cNvSpPr>
            <a:spLocks noChangeArrowheads="1"/>
          </p:cNvSpPr>
          <p:nvPr/>
        </p:nvSpPr>
        <p:spPr bwMode="auto">
          <a:xfrm>
            <a:off x="1857356" y="642918"/>
            <a:ext cx="7000924" cy="45387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kk-KZ"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kk-KZ" sz="2800" b="0" i="0" u="none" strike="noStrike" cap="none" normalizeH="0" baseline="0" dirty="0" smtClean="0">
                <a:ln>
                  <a:solidFill>
                    <a:srgbClr val="0070C0"/>
                  </a:solidFill>
                </a:ln>
                <a:solidFill>
                  <a:srgbClr val="002060"/>
                </a:solidFill>
                <a:effectLst/>
                <a:latin typeface="Times New Roman" pitchFamily="18" charset="0"/>
                <a:ea typeface="Calibri" pitchFamily="34" charset="0"/>
                <a:cs typeface="Times New Roman" pitchFamily="18" charset="0"/>
              </a:rPr>
              <a:t>Қазақ халқының  отбасы тәрбиесіндегі өзіне тән  жарасымдылықтың бір ұшы олардың жасы кішінің үлкенге </a:t>
            </a:r>
            <a:r>
              <a:rPr kumimoji="0" lang="kk-KZ" sz="2800" b="0" i="0" u="none" strike="noStrike" cap="none" normalizeH="0" baseline="0" dirty="0" smtClean="0">
                <a:ln>
                  <a:solidFill>
                    <a:srgbClr val="0070C0"/>
                  </a:solidFill>
                </a:ln>
                <a:solidFill>
                  <a:srgbClr val="002060"/>
                </a:solidFill>
                <a:effectLst/>
                <a:latin typeface="Calibri"/>
                <a:ea typeface="Calibri" pitchFamily="34" charset="0"/>
                <a:cs typeface="Times New Roman" pitchFamily="18" charset="0"/>
              </a:rPr>
              <a:t>«</a:t>
            </a:r>
            <a:r>
              <a:rPr kumimoji="0" lang="kk-KZ" sz="2800" b="0" i="0" u="none" strike="noStrike" cap="none" normalizeH="0" baseline="0" dirty="0" smtClean="0">
                <a:ln>
                  <a:solidFill>
                    <a:srgbClr val="0070C0"/>
                  </a:solidFill>
                </a:ln>
                <a:solidFill>
                  <a:srgbClr val="002060"/>
                </a:solidFill>
                <a:effectLst/>
                <a:latin typeface="Times New Roman" pitchFamily="18" charset="0"/>
                <a:ea typeface="Calibri" pitchFamily="34" charset="0"/>
                <a:cs typeface="Times New Roman" pitchFamily="18" charset="0"/>
              </a:rPr>
              <a:t>сен</a:t>
            </a:r>
            <a:r>
              <a:rPr kumimoji="0" lang="kk-KZ" sz="2800" b="0" i="0" u="none" strike="noStrike" cap="none" normalizeH="0" baseline="0" dirty="0" smtClean="0">
                <a:ln>
                  <a:solidFill>
                    <a:srgbClr val="0070C0"/>
                  </a:solidFill>
                </a:ln>
                <a:solidFill>
                  <a:srgbClr val="002060"/>
                </a:solidFill>
                <a:effectLst/>
                <a:latin typeface="Calibri"/>
                <a:ea typeface="Calibri" pitchFamily="34" charset="0"/>
                <a:cs typeface="Times New Roman" pitchFamily="18" charset="0"/>
              </a:rPr>
              <a:t>»</a:t>
            </a:r>
            <a:r>
              <a:rPr kumimoji="0" lang="kk-KZ" sz="2800" b="0" i="0" u="none" strike="noStrike" cap="none" normalizeH="0" baseline="0" dirty="0" smtClean="0">
                <a:ln>
                  <a:solidFill>
                    <a:srgbClr val="0070C0"/>
                  </a:solidFill>
                </a:ln>
                <a:solidFill>
                  <a:srgbClr val="002060"/>
                </a:solidFill>
                <a:effectLst/>
                <a:latin typeface="Times New Roman" pitchFamily="18" charset="0"/>
                <a:ea typeface="Calibri" pitchFamily="34" charset="0"/>
                <a:cs typeface="Times New Roman" pitchFamily="18" charset="0"/>
              </a:rPr>
              <a:t> деп сөйлемеуі, алдын кесіп өтпеуі, үлкен тұры кішінің, әке тұрып ұлдың, шеше тұрып қыздың орынсыз сөйлемеуінде деп ес ептемейміз.</a:t>
            </a:r>
            <a:endParaRPr kumimoji="0" lang="kk-KZ" sz="2800" b="0" i="0" u="none" strike="noStrike" cap="none" normalizeH="0" baseline="0" dirty="0" smtClean="0">
              <a:ln>
                <a:solidFill>
                  <a:srgbClr val="0070C0"/>
                </a:solidFill>
              </a:ln>
              <a:solidFill>
                <a:srgbClr val="002060"/>
              </a:solidFill>
              <a:effectLst/>
              <a:latin typeface="Arial" pitchFamily="34" charset="0"/>
            </a:endParaRPr>
          </a:p>
        </p:txBody>
      </p:sp>
    </p:spTree>
  </p:cSld>
  <p:clrMapOvr>
    <a:masterClrMapping/>
  </p:clrMapOvr>
  <p:transition>
    <p:wheel spokes="8"/>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1254125148_futuru.ru.83[1].jpg"/>
          <p:cNvPicPr>
            <a:picLocks noChangeAspect="1"/>
          </p:cNvPicPr>
          <p:nvPr/>
        </p:nvPicPr>
        <p:blipFill>
          <a:blip r:embed="rId2" cstate="print"/>
          <a:srcRect/>
          <a:stretch>
            <a:fillRect/>
          </a:stretch>
        </p:blipFill>
        <p:spPr bwMode="auto">
          <a:xfrm>
            <a:off x="0" y="0"/>
            <a:ext cx="9144000" cy="6858000"/>
          </a:xfrm>
          <a:prstGeom prst="rect">
            <a:avLst/>
          </a:prstGeom>
          <a:noFill/>
          <a:effectLst>
            <a:outerShdw dist="139700" dir="2700000" algn="tl" rotWithShape="0">
              <a:srgbClr val="333333">
                <a:alpha val="64999"/>
              </a:srgbClr>
            </a:outerShdw>
          </a:effectLst>
        </p:spPr>
      </p:pic>
      <p:sp>
        <p:nvSpPr>
          <p:cNvPr id="24577" name="Rectangle 1"/>
          <p:cNvSpPr>
            <a:spLocks noChangeArrowheads="1"/>
          </p:cNvSpPr>
          <p:nvPr/>
        </p:nvSpPr>
        <p:spPr bwMode="auto">
          <a:xfrm>
            <a:off x="1071538" y="1071546"/>
            <a:ext cx="7000924" cy="45387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kk-KZ"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kk-KZ" sz="2800" b="0" i="0" u="none" strike="noStrike" cap="none" normalizeH="0" baseline="0" dirty="0" smtClean="0">
                <a:ln>
                  <a:solidFill>
                    <a:srgbClr val="002060"/>
                  </a:solidFill>
                </a:ln>
                <a:solidFill>
                  <a:srgbClr val="002060"/>
                </a:solidFill>
                <a:effectLst/>
                <a:latin typeface="Times New Roman" pitchFamily="18" charset="0"/>
                <a:ea typeface="Calibri" pitchFamily="34" charset="0"/>
                <a:cs typeface="Times New Roman" pitchFamily="18" charset="0"/>
              </a:rPr>
              <a:t>Қазақ отбасындағы арнайы жазылып бекітілген </a:t>
            </a:r>
            <a:r>
              <a:rPr kumimoji="0" lang="kk-KZ" sz="2800" b="0" i="0" u="none" strike="noStrike" cap="none" normalizeH="0" baseline="0" dirty="0" smtClean="0">
                <a:ln>
                  <a:solidFill>
                    <a:srgbClr val="002060"/>
                  </a:solidFill>
                </a:ln>
                <a:solidFill>
                  <a:srgbClr val="002060"/>
                </a:solidFill>
                <a:effectLst/>
                <a:latin typeface="Calibri"/>
                <a:ea typeface="Calibri" pitchFamily="34" charset="0"/>
                <a:cs typeface="Times New Roman" pitchFamily="18" charset="0"/>
              </a:rPr>
              <a:t>«</a:t>
            </a:r>
            <a:r>
              <a:rPr kumimoji="0" lang="kk-KZ" sz="2800" b="0" i="0" u="none" strike="noStrike" cap="none" normalizeH="0" baseline="0" dirty="0" smtClean="0">
                <a:ln>
                  <a:solidFill>
                    <a:srgbClr val="002060"/>
                  </a:solidFill>
                </a:ln>
                <a:solidFill>
                  <a:srgbClr val="002060"/>
                </a:solidFill>
                <a:effectLst/>
                <a:latin typeface="Times New Roman" pitchFamily="18" charset="0"/>
                <a:ea typeface="Calibri" pitchFamily="34" charset="0"/>
                <a:cs typeface="Times New Roman" pitchFamily="18" charset="0"/>
              </a:rPr>
              <a:t>заңдары</a:t>
            </a:r>
            <a:r>
              <a:rPr kumimoji="0" lang="kk-KZ" sz="2800" b="0" i="0" u="none" strike="noStrike" cap="none" normalizeH="0" baseline="0" dirty="0" smtClean="0">
                <a:ln>
                  <a:solidFill>
                    <a:srgbClr val="002060"/>
                  </a:solidFill>
                </a:ln>
                <a:solidFill>
                  <a:srgbClr val="002060"/>
                </a:solidFill>
                <a:effectLst/>
                <a:latin typeface="Calibri"/>
                <a:ea typeface="Calibri" pitchFamily="34" charset="0"/>
                <a:cs typeface="Times New Roman" pitchFamily="18" charset="0"/>
              </a:rPr>
              <a:t>»</a:t>
            </a:r>
            <a:r>
              <a:rPr kumimoji="0" lang="kk-KZ" sz="2800" b="0" i="0" u="none" strike="noStrike" cap="none" normalizeH="0" baseline="0" dirty="0" smtClean="0">
                <a:ln>
                  <a:solidFill>
                    <a:srgbClr val="002060"/>
                  </a:solidFill>
                </a:ln>
                <a:solidFill>
                  <a:srgbClr val="002060"/>
                </a:solidFill>
                <a:effectLst/>
                <a:latin typeface="Times New Roman" pitchFamily="18" charset="0"/>
                <a:ea typeface="Calibri" pitchFamily="34" charset="0"/>
                <a:cs typeface="Times New Roman" pitchFamily="18" charset="0"/>
              </a:rPr>
              <a:t> әке мен ұлдың, шеше мен қыз баланың, әке мен қыздың, қыз бен жеңгенің, келін мен ененің, келін мен атаның арасындағы өзара қарым </a:t>
            </a:r>
            <a:r>
              <a:rPr kumimoji="0" lang="kk-KZ" sz="2800" b="0" i="0" u="none" strike="noStrike" cap="none" normalizeH="0" baseline="0" dirty="0" smtClean="0">
                <a:ln>
                  <a:solidFill>
                    <a:srgbClr val="002060"/>
                  </a:solidFill>
                </a:ln>
                <a:solidFill>
                  <a:srgbClr val="002060"/>
                </a:solidFill>
                <a:effectLst/>
                <a:latin typeface="Calibri"/>
                <a:ea typeface="Calibri" pitchFamily="34" charset="0"/>
                <a:cs typeface="Times New Roman" pitchFamily="18" charset="0"/>
              </a:rPr>
              <a:t>–</a:t>
            </a:r>
            <a:r>
              <a:rPr kumimoji="0" lang="kk-KZ" sz="2800" b="0" i="0" u="none" strike="noStrike" cap="none" normalizeH="0" baseline="0" dirty="0" smtClean="0">
                <a:ln>
                  <a:solidFill>
                    <a:srgbClr val="002060"/>
                  </a:solidFill>
                </a:ln>
                <a:solidFill>
                  <a:srgbClr val="002060"/>
                </a:solidFill>
                <a:effectLst/>
                <a:latin typeface="Times New Roman" pitchFamily="18" charset="0"/>
                <a:ea typeface="Calibri" pitchFamily="34" charset="0"/>
                <a:cs typeface="Times New Roman" pitchFamily="18" charset="0"/>
              </a:rPr>
              <a:t> қатынастары әрқайсысын әдептілікке тәрбиелеудің ерекше қымбат үлгісі іспетті.</a:t>
            </a:r>
            <a:endParaRPr kumimoji="0" lang="kk-KZ" sz="2800" b="0" i="0" u="none" strike="noStrike" cap="none" normalizeH="0" baseline="0" dirty="0" smtClean="0">
              <a:ln>
                <a:solidFill>
                  <a:srgbClr val="002060"/>
                </a:solidFill>
              </a:ln>
              <a:solidFill>
                <a:srgbClr val="002060"/>
              </a:solidFill>
              <a:effectLst/>
              <a:latin typeface="Arial" pitchFamily="34" charset="0"/>
            </a:endParaRPr>
          </a:p>
        </p:txBody>
      </p:sp>
      <p:sp>
        <p:nvSpPr>
          <p:cNvPr id="24579"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Tree>
  </p:cSld>
  <p:clrMapOvr>
    <a:masterClrMapping/>
  </p:clrMapOvr>
  <p:transition>
    <p:wheel spokes="8"/>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100000">
              <a:srgbClr val="FFF200"/>
            </a:gs>
            <a:gs pos="100000">
              <a:srgbClr val="FF0000"/>
            </a:gs>
            <a:gs pos="100000">
              <a:srgbClr val="F10FC1"/>
            </a:gs>
            <a:gs pos="100000">
              <a:schemeClr val="bg1"/>
            </a:gs>
          </a:gsLst>
          <a:lin ang="5400000" scaled="0"/>
        </a:gradFill>
        <a:effectLst/>
      </p:bgPr>
    </p:bg>
    <p:spTree>
      <p:nvGrpSpPr>
        <p:cNvPr id="1" name=""/>
        <p:cNvGrpSpPr/>
        <p:nvPr/>
      </p:nvGrpSpPr>
      <p:grpSpPr>
        <a:xfrm>
          <a:off x="0" y="0"/>
          <a:ext cx="0" cy="0"/>
          <a:chOff x="0" y="0"/>
          <a:chExt cx="0" cy="0"/>
        </a:xfrm>
      </p:grpSpPr>
      <p:sp>
        <p:nvSpPr>
          <p:cNvPr id="4" name="Прямоугольник 3"/>
          <p:cNvSpPr/>
          <p:nvPr/>
        </p:nvSpPr>
        <p:spPr>
          <a:xfrm>
            <a:off x="928662" y="1571612"/>
            <a:ext cx="7500990" cy="3477875"/>
          </a:xfrm>
          <a:prstGeom prst="rect">
            <a:avLst/>
          </a:prstGeom>
        </p:spPr>
        <p:txBody>
          <a:bodyPr wrap="square">
            <a:spAutoFit/>
          </a:bodyPr>
          <a:lstStyle/>
          <a:p>
            <a:pPr marL="342900" indent="-342900"/>
            <a:endParaRPr lang="kk-KZ" sz="4400" b="1" dirty="0" smtClean="0">
              <a:latin typeface="Times New Roman" pitchFamily="18" charset="0"/>
              <a:cs typeface="Times New Roman" pitchFamily="18" charset="0"/>
            </a:endParaRPr>
          </a:p>
          <a:p>
            <a:pPr marL="342900" indent="-342900"/>
            <a:r>
              <a:rPr lang="kk-KZ" sz="4400" b="1" dirty="0" smtClean="0">
                <a:latin typeface="Times New Roman" pitchFamily="18" charset="0"/>
                <a:cs typeface="Times New Roman" pitchFamily="18" charset="0"/>
              </a:rPr>
              <a:t>Бала</a:t>
            </a:r>
            <a:r>
              <a:rPr lang="ru-RU" sz="4400" b="1" dirty="0" smtClean="0">
                <a:latin typeface="Times New Roman" pitchFamily="18" charset="0"/>
                <a:cs typeface="Times New Roman" pitchFamily="18" charset="0"/>
              </a:rPr>
              <a:t>-</a:t>
            </a:r>
            <a:r>
              <a:rPr lang="kk-KZ" sz="4400" b="1" dirty="0" smtClean="0">
                <a:latin typeface="Times New Roman" pitchFamily="18" charset="0"/>
                <a:cs typeface="Times New Roman" pitchFamily="18" charset="0"/>
              </a:rPr>
              <a:t> жүректің миуасы,</a:t>
            </a:r>
          </a:p>
          <a:p>
            <a:pPr marL="342900" indent="-342900"/>
            <a:r>
              <a:rPr lang="kk-KZ" sz="4400" b="1" dirty="0" smtClean="0">
                <a:latin typeface="Times New Roman" pitchFamily="18" charset="0"/>
                <a:cs typeface="Times New Roman" pitchFamily="18" charset="0"/>
              </a:rPr>
              <a:t>Көңілдің гүлі </a:t>
            </a:r>
            <a:r>
              <a:rPr lang="ru-RU" sz="4400" b="1" dirty="0" smtClean="0">
                <a:latin typeface="Times New Roman" pitchFamily="18" charset="0"/>
                <a:cs typeface="Times New Roman" pitchFamily="18" charset="0"/>
              </a:rPr>
              <a:t>–</a:t>
            </a:r>
            <a:r>
              <a:rPr lang="kk-KZ" sz="4400" b="1" dirty="0" smtClean="0">
                <a:latin typeface="Times New Roman" pitchFamily="18" charset="0"/>
                <a:cs typeface="Times New Roman" pitchFamily="18" charset="0"/>
              </a:rPr>
              <a:t>көздің нұры.</a:t>
            </a:r>
          </a:p>
          <a:p>
            <a:pPr marL="342900" indent="-342900"/>
            <a:r>
              <a:rPr lang="kk-KZ" sz="4400" b="1" dirty="0" smtClean="0">
                <a:latin typeface="Times New Roman" pitchFamily="18" charset="0"/>
                <a:cs typeface="Times New Roman" pitchFamily="18" charset="0"/>
              </a:rPr>
              <a:t>            </a:t>
            </a:r>
          </a:p>
          <a:p>
            <a:pPr marL="342900" indent="-342900"/>
            <a:r>
              <a:rPr lang="kk-KZ" sz="4400" b="1" dirty="0" smtClean="0">
                <a:latin typeface="Times New Roman" pitchFamily="18" charset="0"/>
                <a:cs typeface="Times New Roman" pitchFamily="18" charset="0"/>
              </a:rPr>
              <a:t>                    Халық даналығы</a:t>
            </a:r>
          </a:p>
        </p:txBody>
      </p:sp>
    </p:spTree>
  </p:cSld>
  <p:clrMapOvr>
    <a:masterClrMapping/>
  </p:clrMapOvr>
  <p:transition>
    <p:wheel spokes="8"/>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Documents and Settings\User\Рабочий стол\Новая папка (4)\Фондар оформление\DesktopMania.ru-20617-300x210.jpg"/>
          <p:cNvPicPr>
            <a:picLocks noChangeAspect="1" noChangeArrowheads="1"/>
          </p:cNvPicPr>
          <p:nvPr/>
        </p:nvPicPr>
        <p:blipFill>
          <a:blip r:embed="rId2" cstate="print"/>
          <a:srcRect/>
          <a:stretch>
            <a:fillRect/>
          </a:stretch>
        </p:blipFill>
        <p:spPr bwMode="auto">
          <a:xfrm>
            <a:off x="0" y="0"/>
            <a:ext cx="9144000" cy="6858000"/>
          </a:xfrm>
          <a:prstGeom prst="rect">
            <a:avLst/>
          </a:prstGeom>
          <a:ln w="228600" cap="sq" cmpd="thickThin">
            <a:solidFill>
              <a:srgbClr val="00B0F0"/>
            </a:solidFill>
            <a:prstDash val="solid"/>
            <a:miter lim="800000"/>
          </a:ln>
          <a:effectLst>
            <a:innerShdw blurRad="76200">
              <a:srgbClr val="000000"/>
            </a:innerShdw>
          </a:effectLst>
        </p:spPr>
      </p:pic>
      <p:sp>
        <p:nvSpPr>
          <p:cNvPr id="3073" name="Rectangle 1"/>
          <p:cNvSpPr>
            <a:spLocks noChangeArrowheads="1"/>
          </p:cNvSpPr>
          <p:nvPr/>
        </p:nvSpPr>
        <p:spPr bwMode="auto">
          <a:xfrm>
            <a:off x="357158" y="315376"/>
            <a:ext cx="8429684"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sz="2400" b="1" i="0" u="none" strike="noStrike" cap="all" normalizeH="0" baseline="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ea typeface="Calibri" pitchFamily="34" charset="0"/>
                <a:cs typeface="Times New Roman" pitchFamily="18" charset="0"/>
              </a:rPr>
              <a:t>	</a:t>
            </a:r>
            <a:r>
              <a:rPr kumimoji="0" lang="kk-KZ" sz="2400" b="1" i="0" u="none" strike="noStrike" normalizeH="0" baseline="0" dirty="0" smtClean="0">
                <a:ln w="1905"/>
                <a:solidFill>
                  <a:srgbClr val="FF0000"/>
                </a:solidFill>
                <a:effectLst>
                  <a:innerShdw blurRad="69850" dist="43180" dir="5400000">
                    <a:srgbClr val="000000">
                      <a:alpha val="65000"/>
                    </a:srgbClr>
                  </a:innerShdw>
                </a:effectLst>
                <a:latin typeface="Times New Roman" pitchFamily="18" charset="0"/>
                <a:ea typeface="Calibri" pitchFamily="34" charset="0"/>
                <a:cs typeface="Times New Roman" pitchFamily="18" charset="0"/>
              </a:rPr>
              <a:t>Отбасы </a:t>
            </a:r>
            <a:r>
              <a:rPr kumimoji="0" lang="kk-KZ" sz="2400" b="1" i="0" u="none" strike="noStrike" normalizeH="0" baseline="0" dirty="0" smtClean="0">
                <a:ln w="1905"/>
                <a:solidFill>
                  <a:srgbClr val="FF0000"/>
                </a:solidFill>
                <a:effectLst>
                  <a:innerShdw blurRad="69850" dist="43180" dir="5400000">
                    <a:srgbClr val="000000">
                      <a:alpha val="65000"/>
                    </a:srgbClr>
                  </a:innerShdw>
                </a:effectLst>
                <a:latin typeface="Calibri"/>
                <a:ea typeface="Calibri" pitchFamily="34" charset="0"/>
                <a:cs typeface="Times New Roman" pitchFamily="18" charset="0"/>
              </a:rPr>
              <a:t>–</a:t>
            </a:r>
            <a:r>
              <a:rPr kumimoji="0" lang="kk-KZ" sz="2400" b="1" i="0" u="none" strike="noStrike" normalizeH="0" baseline="0" dirty="0" smtClean="0">
                <a:ln w="1905"/>
                <a:solidFill>
                  <a:srgbClr val="FF0000"/>
                </a:solidFill>
                <a:effectLst>
                  <a:innerShdw blurRad="69850" dist="43180" dir="5400000">
                    <a:srgbClr val="000000">
                      <a:alpha val="65000"/>
                    </a:srgbClr>
                  </a:innerShdw>
                </a:effectLst>
                <a:latin typeface="Times New Roman" pitchFamily="18" charset="0"/>
                <a:ea typeface="Calibri" pitchFamily="34" charset="0"/>
                <a:cs typeface="Times New Roman" pitchFamily="18" charset="0"/>
              </a:rPr>
              <a:t> адам үшін ең жақын әлеуметтік орта. Отбасы- белгілі дәстүрлердің сақтаушысы. Отбасында бала алғаш  рет өмірмен қоршаған ортамен  танысып мінез </a:t>
            </a:r>
            <a:r>
              <a:rPr kumimoji="0" lang="kk-KZ" sz="2400" b="1" i="0" u="none" strike="noStrike" normalizeH="0" baseline="0" dirty="0" smtClean="0">
                <a:ln w="1905"/>
                <a:solidFill>
                  <a:srgbClr val="FF0000"/>
                </a:solidFill>
                <a:effectLst>
                  <a:innerShdw blurRad="69850" dist="43180" dir="5400000">
                    <a:srgbClr val="000000">
                      <a:alpha val="65000"/>
                    </a:srgbClr>
                  </a:innerShdw>
                </a:effectLst>
                <a:latin typeface="Calibri"/>
                <a:ea typeface="Calibri" pitchFamily="34" charset="0"/>
                <a:cs typeface="Times New Roman" pitchFamily="18" charset="0"/>
              </a:rPr>
              <a:t>–</a:t>
            </a:r>
            <a:r>
              <a:rPr kumimoji="0" lang="kk-KZ" sz="2400" b="1" i="0" u="none" strike="noStrike" normalizeH="0" baseline="0" dirty="0" smtClean="0">
                <a:ln w="1905"/>
                <a:solidFill>
                  <a:srgbClr val="FF0000"/>
                </a:solidFill>
                <a:effectLst>
                  <a:innerShdw blurRad="69850" dist="43180" dir="5400000">
                    <a:srgbClr val="000000">
                      <a:alpha val="65000"/>
                    </a:srgbClr>
                  </a:innerShdw>
                </a:effectLst>
                <a:latin typeface="Times New Roman" pitchFamily="18" charset="0"/>
                <a:ea typeface="Calibri" pitchFamily="34" charset="0"/>
                <a:cs typeface="Times New Roman" pitchFamily="18" charset="0"/>
              </a:rPr>
              <a:t>құлық нормаларын игереді. Яғни  отбасы  баланың азамат болып  өсуінің негізі болып табылады. Отбасының басты қызметі баланы тәрбиелеу. Ондағы тәрбие </a:t>
            </a:r>
            <a:r>
              <a:rPr kumimoji="0" lang="kk-KZ" sz="2400" b="1" i="0" u="none" strike="noStrike" normalizeH="0" baseline="0" dirty="0" smtClean="0">
                <a:ln w="1905"/>
                <a:solidFill>
                  <a:srgbClr val="FF0000"/>
                </a:solidFill>
                <a:effectLst>
                  <a:innerShdw blurRad="69850" dist="43180" dir="5400000">
                    <a:srgbClr val="000000">
                      <a:alpha val="65000"/>
                    </a:srgbClr>
                  </a:innerShdw>
                </a:effectLst>
                <a:latin typeface="Calibri"/>
                <a:ea typeface="Calibri" pitchFamily="34" charset="0"/>
                <a:cs typeface="Times New Roman" pitchFamily="18" charset="0"/>
              </a:rPr>
              <a:t>–</a:t>
            </a:r>
            <a:r>
              <a:rPr kumimoji="0" lang="kk-KZ" sz="2400" b="1" i="0" u="none" strike="noStrike" normalizeH="0" baseline="0" dirty="0" smtClean="0">
                <a:ln w="1905"/>
                <a:solidFill>
                  <a:srgbClr val="FF0000"/>
                </a:solidFill>
                <a:effectLst>
                  <a:innerShdw blurRad="69850" dist="43180" dir="5400000">
                    <a:srgbClr val="000000">
                      <a:alpha val="65000"/>
                    </a:srgbClr>
                  </a:innerShdw>
                </a:effectLst>
                <a:latin typeface="Times New Roman" pitchFamily="18" charset="0"/>
                <a:ea typeface="Calibri" pitchFamily="34" charset="0"/>
                <a:cs typeface="Times New Roman" pitchFamily="18" charset="0"/>
              </a:rPr>
              <a:t> бұл жалпы тәрбиенің ең басты бөлігі. Ата- ана және отбасы мүшелері жас нәресте дүниеге келген күннен бастап, оның өміріне қамқорлық жасап болашағын жоспарлайды және саналы азамат болып өсуі үшін қажет жағдай жасайды. Бұған баланың қажеттілігін толық қанағаттандыру оны дене және ой еңбегіне үйрету, күн тәртібін дұрыс реттеуге салауатты өмір сүруге, адал болуға тәрбиелеу, жақсылықты үйретуге, жамандықтан жиренуге үйрету бойында жастайынан мәдени құндылықтар мен адамгершілік қасиеттерді қалыптастыру жатады.</a:t>
            </a:r>
            <a:endParaRPr kumimoji="0" lang="kk-KZ" sz="2400" b="1" i="0" u="none" strike="noStrike" normalizeH="0" baseline="0" dirty="0" smtClean="0">
              <a:ln w="1905"/>
              <a:solidFill>
                <a:srgbClr val="FF0000"/>
              </a:solidFill>
              <a:effectLst>
                <a:innerShdw blurRad="69850" dist="43180" dir="5400000">
                  <a:srgbClr val="000000">
                    <a:alpha val="65000"/>
                  </a:srgbClr>
                </a:innerShdw>
              </a:effectLst>
              <a:latin typeface="Arial" pitchFamily="34" charset="0"/>
            </a:endParaRPr>
          </a:p>
        </p:txBody>
      </p:sp>
    </p:spTree>
  </p:cSld>
  <p:clrMapOvr>
    <a:masterClrMapping/>
  </p:clrMapOvr>
  <p:transition>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User\Рабочий стол\Новая папка (4)\Фондар оформление\images (75).jpg"/>
          <p:cNvPicPr>
            <a:picLocks noChangeAspect="1" noChangeArrowheads="1"/>
          </p:cNvPicPr>
          <p:nvPr/>
        </p:nvPicPr>
        <p:blipFill>
          <a:blip r:embed="rId2" cstate="print"/>
          <a:srcRect/>
          <a:stretch>
            <a:fillRect/>
          </a:stretch>
        </p:blipFill>
        <p:spPr bwMode="auto">
          <a:xfrm>
            <a:off x="0" y="0"/>
            <a:ext cx="9143999" cy="6858000"/>
          </a:xfrm>
          <a:prstGeom prst="rect">
            <a:avLst/>
          </a:prstGeom>
          <a:noFill/>
        </p:spPr>
      </p:pic>
      <p:sp>
        <p:nvSpPr>
          <p:cNvPr id="2049" name="Rectangle 1"/>
          <p:cNvSpPr>
            <a:spLocks noChangeArrowheads="1"/>
          </p:cNvSpPr>
          <p:nvPr/>
        </p:nvSpPr>
        <p:spPr bwMode="auto">
          <a:xfrm>
            <a:off x="107504" y="140592"/>
            <a:ext cx="86079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kk-KZ" sz="2800" b="1" i="0" u="none" strike="noStrike" normalizeH="0" baseline="0" dirty="0" smtClean="0">
                <a:ln w="17780" cmpd="sng">
                  <a:solidFill>
                    <a:srgbClr val="7030A0"/>
                  </a:solidFill>
                  <a:prstDash val="solid"/>
                  <a:miter lim="800000"/>
                </a:ln>
                <a:solidFill>
                  <a:srgbClr val="FF0000"/>
                </a:solidFill>
                <a:effectLst>
                  <a:outerShdw blurRad="50800" algn="tl" rotWithShape="0">
                    <a:srgbClr val="000000"/>
                  </a:outerShdw>
                </a:effectLst>
                <a:latin typeface="Times New Roman" pitchFamily="18" charset="0"/>
                <a:ea typeface="Calibri" pitchFamily="34" charset="0"/>
                <a:cs typeface="Times New Roman" pitchFamily="18" charset="0"/>
              </a:rPr>
              <a:t>Қазақ отбасы тәрбиесінің өзіне тән ерекшеліктері оның халықтық педагогика  мұраларының  мазмұны мен түрлерінде бейнеленген. Көне заманнан </a:t>
            </a:r>
            <a:r>
              <a:rPr kumimoji="0" lang="kk-KZ" sz="2800" b="1" i="0" u="none" strike="noStrike" normalizeH="0" baseline="0" dirty="0" smtClean="0">
                <a:ln w="17780" cmpd="sng">
                  <a:solidFill>
                    <a:srgbClr val="7030A0"/>
                  </a:solidFill>
                  <a:prstDash val="solid"/>
                  <a:miter lim="800000"/>
                </a:ln>
                <a:solidFill>
                  <a:srgbClr val="FF0000"/>
                </a:solidFill>
                <a:effectLst>
                  <a:outerShdw blurRad="50800" algn="tl" rotWithShape="0">
                    <a:srgbClr val="000000"/>
                  </a:outerShdw>
                </a:effectLst>
                <a:latin typeface="Calibri"/>
                <a:ea typeface="Calibri" pitchFamily="34" charset="0"/>
                <a:cs typeface="Times New Roman" pitchFamily="18" charset="0"/>
              </a:rPr>
              <a:t>–</a:t>
            </a:r>
            <a:r>
              <a:rPr kumimoji="0" lang="kk-KZ" sz="2800" b="1" i="0" u="none" strike="noStrike" normalizeH="0" baseline="0" dirty="0" smtClean="0">
                <a:ln w="17780" cmpd="sng">
                  <a:solidFill>
                    <a:srgbClr val="7030A0"/>
                  </a:solidFill>
                  <a:prstDash val="solid"/>
                  <a:miter lim="800000"/>
                </a:ln>
                <a:solidFill>
                  <a:srgbClr val="FF0000"/>
                </a:solidFill>
                <a:effectLst>
                  <a:outerShdw blurRad="50800" algn="tl" rotWithShape="0">
                    <a:srgbClr val="000000"/>
                  </a:outerShdw>
                </a:effectLst>
                <a:latin typeface="Times New Roman" pitchFamily="18" charset="0"/>
                <a:ea typeface="Calibri" pitchFamily="34" charset="0"/>
                <a:cs typeface="Times New Roman" pitchFamily="18" charset="0"/>
              </a:rPr>
              <a:t>ақ  қазақ халқында жазбаша педагогикалық  еңбек жазып қалдырмаса да білгір педагогтар, тәрбиешілер, ұстаздар болған.Олар өз көзқарастары мен әрекеттерінде белгілі бір дәстүрлі дүниетанымды үстанып, халықтың мұраттары мен арман тілектеріне сүйеніп отырған. Қазақ  отбасында дене , еңбек, ақыл-ой, адамгершілік,  экономикалық, экологиялық, құқықтық, сұлулық  тәрбиелері  жүргізілген. Ондағы тәрбие түрлерін жүзеге асырудың  мақсаты жан-жақты жетілген азамат тәрбиелеу болды.</a:t>
            </a:r>
            <a:endParaRPr kumimoji="0" lang="kk-KZ" sz="2800" b="0" i="0" u="none" strike="noStrike" cap="none" normalizeH="0" baseline="0" dirty="0" smtClean="0">
              <a:ln w="17780" cmpd="sng">
                <a:solidFill>
                  <a:srgbClr val="7030A0"/>
                </a:solidFill>
                <a:prstDash val="solid"/>
                <a:miter lim="800000"/>
              </a:ln>
              <a:solidFill>
                <a:srgbClr val="FF0000"/>
              </a:solidFill>
              <a:effectLst/>
              <a:latin typeface="Arial" pitchFamily="34" charset="0"/>
            </a:endParaRPr>
          </a:p>
        </p:txBody>
      </p:sp>
    </p:spTree>
  </p:cSld>
  <p:clrMapOvr>
    <a:masterClrMapping/>
  </p:clrMapOvr>
  <p:transition>
    <p:wheel spokes="8"/>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User\Рабочий стол\Новая папка (4)\Фондар оформление\images (7).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1025" name="Rectangle 1"/>
          <p:cNvSpPr>
            <a:spLocks noChangeArrowheads="1"/>
          </p:cNvSpPr>
          <p:nvPr/>
        </p:nvSpPr>
        <p:spPr bwMode="auto">
          <a:xfrm>
            <a:off x="428596" y="875019"/>
            <a:ext cx="8358246" cy="4893647"/>
          </a:xfrm>
          <a:prstGeom prst="rect">
            <a:avLst/>
          </a:prstGeom>
          <a:noFill/>
          <a:ln w="9525">
            <a:solidFill>
              <a:srgbClr val="00206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kk-KZ" sz="2400" b="0" i="0" u="none" strike="noStrike" cap="none" normalizeH="0" baseline="0" dirty="0" smtClean="0">
                <a:ln>
                  <a:solidFill>
                    <a:srgbClr val="002060"/>
                  </a:solidFill>
                </a:ln>
                <a:solidFill>
                  <a:srgbClr val="002060"/>
                </a:solidFill>
                <a:effectLst/>
                <a:latin typeface="Times New Roman" pitchFamily="18" charset="0"/>
                <a:ea typeface="Calibri" pitchFamily="34" charset="0"/>
                <a:cs typeface="Times New Roman" pitchFamily="18" charset="0"/>
              </a:rPr>
              <a:t>Мәселен, отбасындағы дене тәрбиесінің мақсаты бала денесін дамыту, денсаулығын нығайту, ағзасын шынықтыру және күн тәртібін дұрыс үйымдастыруға, салауатты өмір салтына тәрбиелеу болды.Отбасында еңбекке тірбиелеу, баулу мен кәсіптік бағдар беру баланың қоғамға пайдалы өнімді еңбекке тікелей қатысуы оқуға деген сапалы көзқарасты  тәрбиелеудің, жеке адамды  адамгершілік жән зиялылық жағынан қалыптастырудың негізгі көзі болып табылады. Қазақ отбасы баланы қоғамның  моральдық нормасын орындауға қатыстыру олардың тәртіп және мінез </a:t>
            </a:r>
            <a:r>
              <a:rPr kumimoji="0" lang="kk-KZ" sz="2400" b="0" i="0" u="none" strike="noStrike" cap="none" normalizeH="0" baseline="0" dirty="0" smtClean="0">
                <a:ln>
                  <a:solidFill>
                    <a:srgbClr val="002060"/>
                  </a:solidFill>
                </a:ln>
                <a:solidFill>
                  <a:srgbClr val="002060"/>
                </a:solidFill>
                <a:effectLst/>
                <a:latin typeface="Calibri"/>
                <a:ea typeface="Calibri" pitchFamily="34" charset="0"/>
                <a:cs typeface="Times New Roman" pitchFamily="18" charset="0"/>
              </a:rPr>
              <a:t>–</a:t>
            </a:r>
            <a:r>
              <a:rPr kumimoji="0" lang="kk-KZ" sz="2400" b="0" i="0" u="none" strike="noStrike" cap="none" normalizeH="0" baseline="0" dirty="0" smtClean="0">
                <a:ln>
                  <a:solidFill>
                    <a:srgbClr val="002060"/>
                  </a:solidFill>
                </a:ln>
                <a:solidFill>
                  <a:srgbClr val="002060"/>
                </a:solidFill>
                <a:effectLst/>
                <a:latin typeface="Times New Roman" pitchFamily="18" charset="0"/>
                <a:ea typeface="Calibri" pitchFamily="34" charset="0"/>
                <a:cs typeface="Times New Roman" pitchFamily="18" charset="0"/>
              </a:rPr>
              <a:t>құлық тәрбиесін қалыптастыру. Отанға халқына, еңбек және қоғамдық іс- әрекетке жауапкершілік сезімін тәрбиелеу арқылы адамгершілікке тәрбиелей білді.</a:t>
            </a:r>
            <a:endParaRPr kumimoji="0" lang="kk-KZ" sz="2400" b="0" i="0" u="none" strike="noStrike" cap="none" normalizeH="0" baseline="0" dirty="0" smtClean="0">
              <a:ln>
                <a:solidFill>
                  <a:srgbClr val="002060"/>
                </a:solidFill>
              </a:ln>
              <a:solidFill>
                <a:srgbClr val="002060"/>
              </a:solidFill>
              <a:effectLst/>
              <a:latin typeface="Arial" pitchFamily="34" charset="0"/>
            </a:endParaRPr>
          </a:p>
        </p:txBody>
      </p:sp>
    </p:spTree>
  </p:cSld>
  <p:clrMapOvr>
    <a:masterClrMapping/>
  </p:clrMapOvr>
  <p:transition>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2" name="Picture 4" descr="C:\Documents and Settings\User\Рабочий стол\Новая папка (4)\Фондар оформление\images (78).jpg"/>
          <p:cNvPicPr>
            <a:picLocks noChangeAspect="1" noChangeArrowheads="1"/>
          </p:cNvPicPr>
          <p:nvPr/>
        </p:nvPicPr>
        <p:blipFill>
          <a:blip r:embed="rId2" cstate="print"/>
          <a:srcRect/>
          <a:stretch>
            <a:fillRect/>
          </a:stretch>
        </p:blipFill>
        <p:spPr bwMode="auto">
          <a:xfrm>
            <a:off x="0" y="0"/>
            <a:ext cx="9143999" cy="6858000"/>
          </a:xfrm>
          <a:prstGeom prst="rect">
            <a:avLst/>
          </a:prstGeom>
          <a:noFill/>
        </p:spPr>
      </p:pic>
      <p:sp>
        <p:nvSpPr>
          <p:cNvPr id="22529" name="Rectangle 1"/>
          <p:cNvSpPr>
            <a:spLocks noChangeArrowheads="1"/>
          </p:cNvSpPr>
          <p:nvPr/>
        </p:nvSpPr>
        <p:spPr bwMode="auto">
          <a:xfrm>
            <a:off x="1142976" y="1500174"/>
            <a:ext cx="678661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kk-KZ" sz="2800" b="0" i="0" u="none" strike="noStrike" cap="none" normalizeH="0" baseline="0" dirty="0" smtClean="0">
                <a:ln>
                  <a:solidFill>
                    <a:srgbClr val="7030A0"/>
                  </a:solidFill>
                </a:ln>
                <a:solidFill>
                  <a:srgbClr val="002060"/>
                </a:solidFill>
                <a:effectLst/>
                <a:latin typeface="Times New Roman" pitchFamily="18" charset="0"/>
                <a:ea typeface="Calibri" pitchFamily="34" charset="0"/>
                <a:cs typeface="Times New Roman" pitchFamily="18" charset="0"/>
              </a:rPr>
              <a:t>Сондай-ақ, қазақ отбасында адам зиялылығының негізі </a:t>
            </a:r>
            <a:r>
              <a:rPr kumimoji="0" lang="kk-KZ" sz="2800" b="0" i="0" u="none" strike="noStrike" cap="none" normalizeH="0" baseline="0" dirty="0" smtClean="0">
                <a:ln>
                  <a:solidFill>
                    <a:srgbClr val="7030A0"/>
                  </a:solidFill>
                </a:ln>
                <a:solidFill>
                  <a:srgbClr val="002060"/>
                </a:solidFill>
                <a:effectLst/>
                <a:latin typeface="Calibri"/>
                <a:ea typeface="Calibri" pitchFamily="34" charset="0"/>
                <a:cs typeface="Times New Roman" pitchFamily="18" charset="0"/>
              </a:rPr>
              <a:t>–</a:t>
            </a:r>
            <a:r>
              <a:rPr kumimoji="0" lang="kk-KZ" sz="2800" b="0" i="0" u="none" strike="noStrike" cap="none" normalizeH="0" baseline="0" dirty="0" smtClean="0">
                <a:ln>
                  <a:solidFill>
                    <a:srgbClr val="7030A0"/>
                  </a:solidFill>
                </a:ln>
                <a:solidFill>
                  <a:srgbClr val="002060"/>
                </a:solidFill>
                <a:effectLst/>
                <a:latin typeface="Times New Roman" pitchFamily="18" charset="0"/>
                <a:ea typeface="Calibri" pitchFamily="34" charset="0"/>
                <a:cs typeface="Times New Roman" pitchFamily="18" charset="0"/>
              </a:rPr>
              <a:t>ақыл </a:t>
            </a:r>
            <a:r>
              <a:rPr kumimoji="0" lang="kk-KZ" sz="2800" b="0" i="0" u="none" strike="noStrike" cap="none" normalizeH="0" baseline="0" dirty="0" smtClean="0">
                <a:ln>
                  <a:solidFill>
                    <a:srgbClr val="7030A0"/>
                  </a:solidFill>
                </a:ln>
                <a:solidFill>
                  <a:srgbClr val="002060"/>
                </a:solidFill>
                <a:effectLst/>
                <a:latin typeface="Calibri"/>
                <a:ea typeface="Calibri" pitchFamily="34" charset="0"/>
                <a:cs typeface="Times New Roman" pitchFamily="18" charset="0"/>
              </a:rPr>
              <a:t>–</a:t>
            </a:r>
            <a:r>
              <a:rPr kumimoji="0" lang="kk-KZ" sz="2800" b="0" i="0" u="none" strike="noStrike" cap="none" normalizeH="0" baseline="0" dirty="0" smtClean="0">
                <a:ln>
                  <a:solidFill>
                    <a:srgbClr val="7030A0"/>
                  </a:solidFill>
                </a:ln>
                <a:solidFill>
                  <a:srgbClr val="002060"/>
                </a:solidFill>
                <a:effectLst/>
                <a:latin typeface="Times New Roman" pitchFamily="18" charset="0"/>
                <a:ea typeface="Calibri" pitchFamily="34" charset="0"/>
                <a:cs typeface="Times New Roman" pitchFamily="18" charset="0"/>
              </a:rPr>
              <a:t>ой тәрбиесі деп есептелінді.Ақыл-ой тәрбиесі арқылы баланы ойлау іс- әрекетінің шарты болатын білім қорымен қаруландыру негізі ойлау операцияларын меңгерту зиялылық біліктері мен дүниетанымын қалыптастыру міндеттері шешілді.</a:t>
            </a:r>
            <a:endParaRPr kumimoji="0" lang="kk-KZ" sz="2800" b="0" i="0" u="none" strike="noStrike" cap="none" normalizeH="0" baseline="0" dirty="0" smtClean="0">
              <a:ln>
                <a:solidFill>
                  <a:srgbClr val="7030A0"/>
                </a:solidFill>
              </a:ln>
              <a:solidFill>
                <a:srgbClr val="002060"/>
              </a:solidFill>
              <a:effectLst/>
              <a:latin typeface="Arial" pitchFamily="34" charset="0"/>
            </a:endParaRPr>
          </a:p>
        </p:txBody>
      </p:sp>
    </p:spTree>
  </p:cSld>
  <p:clrMapOvr>
    <a:masterClrMapping/>
  </p:clrMapOvr>
  <p:transition>
    <p:wheel spokes="8"/>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C:\Documents and Settings\User\Рабочий стол\Новая папка (4)\Фондар оформление\загруженное (16).jpg"/>
          <p:cNvPicPr>
            <a:picLocks noChangeAspect="1" noChangeArrowheads="1"/>
          </p:cNvPicPr>
          <p:nvPr/>
        </p:nvPicPr>
        <p:blipFill>
          <a:blip r:embed="rId2" cstate="print"/>
          <a:srcRect/>
          <a:stretch>
            <a:fillRect/>
          </a:stretch>
        </p:blipFill>
        <p:spPr bwMode="auto">
          <a:xfrm>
            <a:off x="1" y="0"/>
            <a:ext cx="9144000" cy="6858000"/>
          </a:xfrm>
          <a:prstGeom prst="rect">
            <a:avLst/>
          </a:prstGeom>
          <a:noFill/>
        </p:spPr>
      </p:pic>
      <p:sp>
        <p:nvSpPr>
          <p:cNvPr id="21505" name="Rectangle 1"/>
          <p:cNvSpPr>
            <a:spLocks noChangeArrowheads="1"/>
          </p:cNvSpPr>
          <p:nvPr/>
        </p:nvSpPr>
        <p:spPr bwMode="auto">
          <a:xfrm>
            <a:off x="285720" y="785794"/>
            <a:ext cx="8429684"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kk-KZ" sz="2400" b="0" i="0" u="none" strike="noStrike" cap="none" normalizeH="0" baseline="0" dirty="0" smtClean="0">
                <a:ln>
                  <a:solidFill>
                    <a:srgbClr val="C00000"/>
                  </a:solidFill>
                </a:ln>
                <a:solidFill>
                  <a:srgbClr val="FF0000"/>
                </a:solidFill>
                <a:effectLst/>
                <a:latin typeface="Times New Roman" pitchFamily="18" charset="0"/>
                <a:ea typeface="Calibri" pitchFamily="34" charset="0"/>
                <a:cs typeface="Times New Roman" pitchFamily="18" charset="0"/>
              </a:rPr>
              <a:t>Тәрбиенің басқа да салаларымен тығыз байланысты тәрбиенің түрі экономикалық тәрбиеге де  қазақ халқы ерекше мән берген. Қазақ халқы бала тәрбиелеуде экономикалық тәрбие деген ұғымды  пайдаланбағанымен, тәрбиенің бұл түрі отбасында мақал, өсиет айту, өнеге көрсету арқылы жүзеге асқан. Мысалы, </a:t>
            </a:r>
            <a:r>
              <a:rPr kumimoji="0" lang="kk-KZ" sz="2400" b="0" i="0" u="none" strike="noStrike" cap="none" normalizeH="0" baseline="0" dirty="0" smtClean="0">
                <a:ln>
                  <a:solidFill>
                    <a:srgbClr val="C00000"/>
                  </a:solidFill>
                </a:ln>
                <a:solidFill>
                  <a:srgbClr val="FF0000"/>
                </a:solidFill>
                <a:effectLst/>
                <a:latin typeface="Calibri"/>
                <a:ea typeface="Calibri" pitchFamily="34" charset="0"/>
                <a:cs typeface="Times New Roman" pitchFamily="18" charset="0"/>
              </a:rPr>
              <a:t>«</a:t>
            </a:r>
            <a:r>
              <a:rPr kumimoji="0" lang="kk-KZ" sz="2400" b="0" i="0" u="none" strike="noStrike" cap="none" normalizeH="0" baseline="0" dirty="0" smtClean="0">
                <a:ln>
                  <a:solidFill>
                    <a:srgbClr val="C00000"/>
                  </a:solidFill>
                </a:ln>
                <a:solidFill>
                  <a:srgbClr val="FF0000"/>
                </a:solidFill>
                <a:effectLst/>
                <a:latin typeface="Times New Roman" pitchFamily="18" charset="0"/>
                <a:ea typeface="Calibri" pitchFamily="34" charset="0"/>
                <a:cs typeface="Times New Roman" pitchFamily="18" charset="0"/>
              </a:rPr>
              <a:t>Еңбек </a:t>
            </a:r>
            <a:r>
              <a:rPr kumimoji="0" lang="kk-KZ" sz="2400" b="0" i="0" u="none" strike="noStrike" cap="none" normalizeH="0" baseline="0" dirty="0" smtClean="0">
                <a:ln>
                  <a:solidFill>
                    <a:srgbClr val="C00000"/>
                  </a:solidFill>
                </a:ln>
                <a:solidFill>
                  <a:srgbClr val="FF0000"/>
                </a:solidFill>
                <a:effectLst/>
                <a:latin typeface="Calibri"/>
                <a:ea typeface="Calibri" pitchFamily="34" charset="0"/>
                <a:cs typeface="Times New Roman" pitchFamily="18" charset="0"/>
              </a:rPr>
              <a:t>–</a:t>
            </a:r>
            <a:r>
              <a:rPr kumimoji="0" lang="kk-KZ" sz="2400" b="0" i="0" u="none" strike="noStrike" cap="none" normalizeH="0" baseline="0" dirty="0" smtClean="0">
                <a:ln>
                  <a:solidFill>
                    <a:srgbClr val="C00000"/>
                  </a:solidFill>
                </a:ln>
                <a:solidFill>
                  <a:srgbClr val="FF0000"/>
                </a:solidFill>
                <a:effectLst/>
                <a:latin typeface="Times New Roman" pitchFamily="18" charset="0"/>
                <a:ea typeface="Calibri" pitchFamily="34" charset="0"/>
                <a:cs typeface="Times New Roman" pitchFamily="18" charset="0"/>
              </a:rPr>
              <a:t> өмірдің түтқасы, тіршіліктің көзі</a:t>
            </a:r>
            <a:r>
              <a:rPr kumimoji="0" lang="kk-KZ" sz="2400" b="0" i="0" u="none" strike="noStrike" cap="none" normalizeH="0" baseline="0" dirty="0" smtClean="0">
                <a:ln>
                  <a:solidFill>
                    <a:srgbClr val="C00000"/>
                  </a:solidFill>
                </a:ln>
                <a:solidFill>
                  <a:srgbClr val="FF0000"/>
                </a:solidFill>
                <a:effectLst/>
                <a:latin typeface="Calibri"/>
                <a:ea typeface="Calibri" pitchFamily="34" charset="0"/>
                <a:cs typeface="Times New Roman" pitchFamily="18" charset="0"/>
              </a:rPr>
              <a:t>»</a:t>
            </a:r>
            <a:r>
              <a:rPr kumimoji="0" lang="kk-KZ" sz="2400" b="0" i="0" u="none" strike="noStrike" cap="none" normalizeH="0" baseline="0" dirty="0" smtClean="0">
                <a:ln>
                  <a:solidFill>
                    <a:srgbClr val="C00000"/>
                  </a:solidFill>
                </a:ln>
                <a:solidFill>
                  <a:srgbClr val="FF0000"/>
                </a:solidFill>
                <a:effectLst/>
                <a:latin typeface="Times New Roman" pitchFamily="18" charset="0"/>
                <a:ea typeface="Calibri" pitchFamily="34" charset="0"/>
                <a:cs typeface="Times New Roman" pitchFamily="18" charset="0"/>
              </a:rPr>
              <a:t>, </a:t>
            </a:r>
            <a:r>
              <a:rPr kumimoji="0" lang="kk-KZ" sz="2400" b="0" i="0" u="none" strike="noStrike" cap="none" normalizeH="0" baseline="0" dirty="0" smtClean="0">
                <a:ln>
                  <a:solidFill>
                    <a:srgbClr val="C00000"/>
                  </a:solidFill>
                </a:ln>
                <a:solidFill>
                  <a:srgbClr val="FF0000"/>
                </a:solidFill>
                <a:effectLst/>
                <a:latin typeface="Calibri"/>
                <a:ea typeface="Calibri" pitchFamily="34" charset="0"/>
                <a:cs typeface="Times New Roman" pitchFamily="18" charset="0"/>
              </a:rPr>
              <a:t>«</a:t>
            </a:r>
            <a:r>
              <a:rPr kumimoji="0" lang="kk-KZ" sz="2400" b="0" i="0" u="none" strike="noStrike" cap="none" normalizeH="0" baseline="0" dirty="0" smtClean="0">
                <a:ln>
                  <a:solidFill>
                    <a:srgbClr val="C00000"/>
                  </a:solidFill>
                </a:ln>
                <a:solidFill>
                  <a:srgbClr val="FF0000"/>
                </a:solidFill>
                <a:effectLst/>
                <a:latin typeface="Times New Roman" pitchFamily="18" charset="0"/>
                <a:ea typeface="Calibri" pitchFamily="34" charset="0"/>
                <a:cs typeface="Times New Roman" pitchFamily="18" charset="0"/>
              </a:rPr>
              <a:t>Еңбек </a:t>
            </a:r>
            <a:r>
              <a:rPr kumimoji="0" lang="kk-KZ" sz="2400" b="0" i="0" u="none" strike="noStrike" cap="none" normalizeH="0" baseline="0" dirty="0" smtClean="0">
                <a:ln>
                  <a:solidFill>
                    <a:srgbClr val="C00000"/>
                  </a:solidFill>
                </a:ln>
                <a:solidFill>
                  <a:srgbClr val="FF0000"/>
                </a:solidFill>
                <a:effectLst/>
                <a:latin typeface="Calibri"/>
                <a:ea typeface="Calibri" pitchFamily="34" charset="0"/>
                <a:cs typeface="Times New Roman" pitchFamily="18" charset="0"/>
              </a:rPr>
              <a:t>–</a:t>
            </a:r>
            <a:r>
              <a:rPr kumimoji="0" lang="kk-KZ" sz="2400" b="0" i="0" u="none" strike="noStrike" cap="none" normalizeH="0" baseline="0" dirty="0" smtClean="0">
                <a:ln>
                  <a:solidFill>
                    <a:srgbClr val="C00000"/>
                  </a:solidFill>
                </a:ln>
                <a:solidFill>
                  <a:srgbClr val="FF0000"/>
                </a:solidFill>
                <a:effectLst/>
                <a:latin typeface="Times New Roman" pitchFamily="18" charset="0"/>
                <a:ea typeface="Calibri" pitchFamily="34" charset="0"/>
                <a:cs typeface="Times New Roman" pitchFamily="18" charset="0"/>
              </a:rPr>
              <a:t>түбі береке</a:t>
            </a:r>
            <a:r>
              <a:rPr kumimoji="0" lang="kk-KZ" sz="2400" b="0" i="0" u="none" strike="noStrike" cap="none" normalizeH="0" baseline="0" dirty="0" smtClean="0">
                <a:ln>
                  <a:solidFill>
                    <a:srgbClr val="C00000"/>
                  </a:solidFill>
                </a:ln>
                <a:solidFill>
                  <a:srgbClr val="FF0000"/>
                </a:solidFill>
                <a:effectLst/>
                <a:latin typeface="Calibri"/>
                <a:ea typeface="Calibri" pitchFamily="34" charset="0"/>
                <a:cs typeface="Times New Roman" pitchFamily="18" charset="0"/>
              </a:rPr>
              <a:t>»</a:t>
            </a:r>
            <a:r>
              <a:rPr kumimoji="0" lang="kk-KZ" sz="2400" b="0" i="0" u="none" strike="noStrike" cap="none" normalizeH="0" baseline="0" dirty="0" smtClean="0">
                <a:ln>
                  <a:solidFill>
                    <a:srgbClr val="C00000"/>
                  </a:solidFill>
                </a:ln>
                <a:solidFill>
                  <a:srgbClr val="FF0000"/>
                </a:solidFill>
                <a:effectLst/>
                <a:latin typeface="Times New Roman" pitchFamily="18" charset="0"/>
                <a:ea typeface="Calibri" pitchFamily="34" charset="0"/>
                <a:cs typeface="Times New Roman" pitchFamily="18" charset="0"/>
              </a:rPr>
              <a:t>, </a:t>
            </a:r>
            <a:r>
              <a:rPr kumimoji="0" lang="kk-KZ" sz="2400" b="0" i="0" u="none" strike="noStrike" cap="none" normalizeH="0" baseline="0" dirty="0" smtClean="0">
                <a:ln>
                  <a:solidFill>
                    <a:srgbClr val="C00000"/>
                  </a:solidFill>
                </a:ln>
                <a:solidFill>
                  <a:srgbClr val="FF0000"/>
                </a:solidFill>
                <a:effectLst/>
                <a:latin typeface="Calibri"/>
                <a:ea typeface="Calibri" pitchFamily="34" charset="0"/>
                <a:cs typeface="Times New Roman" pitchFamily="18" charset="0"/>
              </a:rPr>
              <a:t>«</a:t>
            </a:r>
            <a:r>
              <a:rPr kumimoji="0" lang="kk-KZ" sz="2400" b="0" i="0" u="none" strike="noStrike" cap="none" normalizeH="0" baseline="0" dirty="0" smtClean="0">
                <a:ln>
                  <a:solidFill>
                    <a:srgbClr val="C00000"/>
                  </a:solidFill>
                </a:ln>
                <a:solidFill>
                  <a:srgbClr val="FF0000"/>
                </a:solidFill>
                <a:effectLst/>
                <a:latin typeface="Times New Roman" pitchFamily="18" charset="0"/>
                <a:ea typeface="Calibri" pitchFamily="34" charset="0"/>
                <a:cs typeface="Times New Roman" pitchFamily="18" charset="0"/>
              </a:rPr>
              <a:t>Үнемшілдік </a:t>
            </a:r>
            <a:r>
              <a:rPr kumimoji="0" lang="kk-KZ" sz="2400" b="0" i="0" u="none" strike="noStrike" cap="none" normalizeH="0" baseline="0" dirty="0" smtClean="0">
                <a:ln>
                  <a:solidFill>
                    <a:srgbClr val="C00000"/>
                  </a:solidFill>
                </a:ln>
                <a:solidFill>
                  <a:srgbClr val="FF0000"/>
                </a:solidFill>
                <a:effectLst/>
                <a:latin typeface="Calibri"/>
                <a:ea typeface="Calibri" pitchFamily="34" charset="0"/>
                <a:cs typeface="Times New Roman" pitchFamily="18" charset="0"/>
              </a:rPr>
              <a:t>–</a:t>
            </a:r>
            <a:r>
              <a:rPr kumimoji="0" lang="kk-KZ" sz="2400" b="0" i="0" u="none" strike="noStrike" cap="none" normalizeH="0" baseline="0" dirty="0" smtClean="0">
                <a:ln>
                  <a:solidFill>
                    <a:srgbClr val="C00000"/>
                  </a:solidFill>
                </a:ln>
                <a:solidFill>
                  <a:srgbClr val="FF0000"/>
                </a:solidFill>
                <a:effectLst/>
                <a:latin typeface="Times New Roman" pitchFamily="18" charset="0"/>
                <a:ea typeface="Calibri" pitchFamily="34" charset="0"/>
                <a:cs typeface="Times New Roman" pitchFamily="18" charset="0"/>
              </a:rPr>
              <a:t>сараңдық емес</a:t>
            </a:r>
            <a:r>
              <a:rPr kumimoji="0" lang="kk-KZ" sz="2400" b="0" i="0" u="none" strike="noStrike" cap="none" normalizeH="0" baseline="0" dirty="0" smtClean="0">
                <a:ln>
                  <a:solidFill>
                    <a:srgbClr val="C00000"/>
                  </a:solidFill>
                </a:ln>
                <a:solidFill>
                  <a:srgbClr val="FF0000"/>
                </a:solidFill>
                <a:effectLst/>
                <a:latin typeface="Calibri"/>
                <a:ea typeface="Calibri" pitchFamily="34" charset="0"/>
                <a:cs typeface="Times New Roman" pitchFamily="18" charset="0"/>
              </a:rPr>
              <a:t>»</a:t>
            </a:r>
            <a:r>
              <a:rPr kumimoji="0" lang="kk-KZ" sz="2400" b="0" i="0" u="none" strike="noStrike" cap="none" normalizeH="0" baseline="0" dirty="0" smtClean="0">
                <a:ln>
                  <a:solidFill>
                    <a:srgbClr val="C00000"/>
                  </a:solidFill>
                </a:ln>
                <a:solidFill>
                  <a:srgbClr val="FF0000"/>
                </a:solidFill>
                <a:effectLst/>
                <a:latin typeface="Times New Roman" pitchFamily="18" charset="0"/>
                <a:ea typeface="Calibri" pitchFamily="34" charset="0"/>
                <a:cs typeface="Times New Roman" pitchFamily="18" charset="0"/>
              </a:rPr>
              <a:t>, </a:t>
            </a:r>
            <a:r>
              <a:rPr kumimoji="0" lang="kk-KZ" sz="2400" b="0" i="0" u="none" strike="noStrike" cap="none" normalizeH="0" baseline="0" dirty="0" smtClean="0">
                <a:ln>
                  <a:solidFill>
                    <a:srgbClr val="C00000"/>
                  </a:solidFill>
                </a:ln>
                <a:solidFill>
                  <a:srgbClr val="FF0000"/>
                </a:solidFill>
                <a:effectLst/>
                <a:latin typeface="Calibri"/>
                <a:ea typeface="Calibri" pitchFamily="34" charset="0"/>
                <a:cs typeface="Times New Roman" pitchFamily="18" charset="0"/>
              </a:rPr>
              <a:t>«</a:t>
            </a:r>
            <a:r>
              <a:rPr kumimoji="0" lang="kk-KZ" sz="2400" b="0" i="0" u="none" strike="noStrike" cap="none" normalizeH="0" baseline="0" dirty="0" smtClean="0">
                <a:ln>
                  <a:solidFill>
                    <a:srgbClr val="C00000"/>
                  </a:solidFill>
                </a:ln>
                <a:solidFill>
                  <a:srgbClr val="FF0000"/>
                </a:solidFill>
                <a:effectLst/>
                <a:latin typeface="Times New Roman" pitchFamily="18" charset="0"/>
                <a:ea typeface="Calibri" pitchFamily="34" charset="0"/>
                <a:cs typeface="Times New Roman" pitchFamily="18" charset="0"/>
              </a:rPr>
              <a:t>Ескі киімді баптағаның, жаңа киімді сақтағаның</a:t>
            </a:r>
            <a:r>
              <a:rPr kumimoji="0" lang="kk-KZ" sz="2400" b="0" i="0" u="none" strike="noStrike" cap="none" normalizeH="0" baseline="0" dirty="0" smtClean="0">
                <a:ln>
                  <a:solidFill>
                    <a:srgbClr val="C00000"/>
                  </a:solidFill>
                </a:ln>
                <a:solidFill>
                  <a:srgbClr val="FF0000"/>
                </a:solidFill>
                <a:effectLst/>
                <a:latin typeface="Calibri"/>
                <a:ea typeface="Calibri" pitchFamily="34" charset="0"/>
                <a:cs typeface="Times New Roman" pitchFamily="18" charset="0"/>
              </a:rPr>
              <a:t>»</a:t>
            </a:r>
            <a:r>
              <a:rPr kumimoji="0" lang="kk-KZ" sz="2400" b="0" i="0" u="none" strike="noStrike" cap="none" normalizeH="0" baseline="0" dirty="0" smtClean="0">
                <a:ln>
                  <a:solidFill>
                    <a:srgbClr val="C00000"/>
                  </a:solidFill>
                </a:ln>
                <a:solidFill>
                  <a:srgbClr val="FF0000"/>
                </a:solidFill>
                <a:effectLst/>
                <a:latin typeface="Times New Roman" pitchFamily="18" charset="0"/>
                <a:ea typeface="Calibri" pitchFamily="34" charset="0"/>
                <a:cs typeface="Times New Roman" pitchFamily="18" charset="0"/>
              </a:rPr>
              <a:t>, </a:t>
            </a:r>
            <a:r>
              <a:rPr kumimoji="0" lang="kk-KZ" sz="2400" b="0" i="0" u="none" strike="noStrike" cap="none" normalizeH="0" baseline="0" dirty="0" smtClean="0">
                <a:ln>
                  <a:solidFill>
                    <a:srgbClr val="C00000"/>
                  </a:solidFill>
                </a:ln>
                <a:solidFill>
                  <a:srgbClr val="FF0000"/>
                </a:solidFill>
                <a:effectLst/>
                <a:latin typeface="Calibri"/>
                <a:ea typeface="Calibri" pitchFamily="34" charset="0"/>
                <a:cs typeface="Times New Roman" pitchFamily="18" charset="0"/>
              </a:rPr>
              <a:t>«</a:t>
            </a:r>
            <a:r>
              <a:rPr kumimoji="0" lang="kk-KZ" sz="2400" b="0" i="0" u="none" strike="noStrike" cap="none" normalizeH="0" baseline="0" dirty="0" smtClean="0">
                <a:ln>
                  <a:solidFill>
                    <a:srgbClr val="C00000"/>
                  </a:solidFill>
                </a:ln>
                <a:solidFill>
                  <a:srgbClr val="FF0000"/>
                </a:solidFill>
                <a:effectLst/>
                <a:latin typeface="Times New Roman" pitchFamily="18" charset="0"/>
                <a:ea typeface="Calibri" pitchFamily="34" charset="0"/>
                <a:cs typeface="Times New Roman" pitchFamily="18" charset="0"/>
              </a:rPr>
              <a:t>Сараң дүниенің  малын жыйса да тоймайды</a:t>
            </a:r>
            <a:r>
              <a:rPr kumimoji="0" lang="kk-KZ" sz="2400" b="0" i="0" u="none" strike="noStrike" cap="none" normalizeH="0" baseline="0" dirty="0" smtClean="0">
                <a:ln>
                  <a:solidFill>
                    <a:srgbClr val="C00000"/>
                  </a:solidFill>
                </a:ln>
                <a:solidFill>
                  <a:srgbClr val="FF0000"/>
                </a:solidFill>
                <a:effectLst/>
                <a:latin typeface="Calibri"/>
                <a:ea typeface="Calibri" pitchFamily="34" charset="0"/>
                <a:cs typeface="Times New Roman" pitchFamily="18" charset="0"/>
              </a:rPr>
              <a:t>»</a:t>
            </a:r>
            <a:r>
              <a:rPr kumimoji="0" lang="kk-KZ" sz="2400" b="0" i="0" u="none" strike="noStrike" cap="none" normalizeH="0" baseline="0" dirty="0" smtClean="0">
                <a:ln>
                  <a:solidFill>
                    <a:srgbClr val="C00000"/>
                  </a:solidFill>
                </a:ln>
                <a:solidFill>
                  <a:srgbClr val="FF0000"/>
                </a:solidFill>
                <a:effectLst/>
                <a:latin typeface="Times New Roman" pitchFamily="18" charset="0"/>
                <a:ea typeface="Calibri" pitchFamily="34" charset="0"/>
                <a:cs typeface="Times New Roman" pitchFamily="18" charset="0"/>
              </a:rPr>
              <a:t> деген мақалдары дәлел бола алады. Бұл ата- бабамыздың экономикалық тәрбиенің негіздері еңбек тәрбиесінде екенін жақсы түсінгенін байқатады. Экономикалық тәрбие арқылы айырбас, бөлу және табыс табу сияқты негізгі экономикалық қатынастарды тәжірибеде меңгеру жүзеге асты. </a:t>
            </a:r>
            <a:endParaRPr kumimoji="0" lang="kk-KZ" sz="2400" b="0" i="0" u="none" strike="noStrike" cap="none" normalizeH="0" baseline="0" dirty="0" smtClean="0">
              <a:ln>
                <a:solidFill>
                  <a:srgbClr val="C00000"/>
                </a:solidFill>
              </a:ln>
              <a:solidFill>
                <a:srgbClr val="FF0000"/>
              </a:solidFill>
              <a:effectLst/>
              <a:latin typeface="Arial" pitchFamily="34" charset="0"/>
            </a:endParaRPr>
          </a:p>
        </p:txBody>
      </p:sp>
    </p:spTree>
  </p:cSld>
  <p:clrMapOvr>
    <a:masterClrMapping/>
  </p:clrMapOvr>
  <p:transition>
    <p:wheel spokes="8"/>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C:\Documents and Settings\User\Рабочий стол\Новая папка (4)\Фондар оформление\images (8).jpg"/>
          <p:cNvPicPr>
            <a:picLocks noChangeAspect="1" noChangeArrowheads="1"/>
          </p:cNvPicPr>
          <p:nvPr/>
        </p:nvPicPr>
        <p:blipFill>
          <a:blip r:embed="rId2" cstate="print">
            <a:lum bright="-7000" contrast="31000"/>
          </a:blip>
          <a:srcRect/>
          <a:stretch>
            <a:fillRect/>
          </a:stretch>
        </p:blipFill>
        <p:spPr bwMode="auto">
          <a:xfrm>
            <a:off x="0" y="0"/>
            <a:ext cx="9143999" cy="6857999"/>
          </a:xfrm>
          <a:prstGeom prst="rect">
            <a:avLst/>
          </a:prstGeom>
          <a:noFill/>
        </p:spPr>
      </p:pic>
      <p:sp>
        <p:nvSpPr>
          <p:cNvPr id="20481" name="Rectangle 1"/>
          <p:cNvSpPr>
            <a:spLocks noChangeArrowheads="1"/>
          </p:cNvSpPr>
          <p:nvPr/>
        </p:nvSpPr>
        <p:spPr bwMode="auto">
          <a:xfrm>
            <a:off x="2000232" y="1337249"/>
            <a:ext cx="678661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kk-KZ" sz="2800" b="0" i="0" u="none" strike="noStrike" cap="none" normalizeH="0" baseline="0" dirty="0" smtClean="0">
                <a:ln>
                  <a:solidFill>
                    <a:schemeClr val="tx2">
                      <a:lumMod val="75000"/>
                    </a:schemeClr>
                  </a:solidFill>
                </a:ln>
                <a:solidFill>
                  <a:schemeClr val="accent4">
                    <a:lumMod val="75000"/>
                  </a:schemeClr>
                </a:solidFill>
                <a:effectLst/>
                <a:latin typeface="Times New Roman" pitchFamily="18" charset="0"/>
                <a:ea typeface="Calibri" pitchFamily="34" charset="0"/>
                <a:cs typeface="Times New Roman" pitchFamily="18" charset="0"/>
              </a:rPr>
              <a:t>Ал ата- бабаларымыздың қоршаған ортаны аялауы мен оған деген ізгі мейірбан қарым- қатынасын мақтанышпен айтуға тұрады. Себебі олар көшпенді өмір сүргендіктен әркез өздерін табиғаттың бір бөлігіміз деп есептеген.  Жер </a:t>
            </a:r>
            <a:r>
              <a:rPr kumimoji="0" lang="kk-KZ" sz="2800" b="0" i="0" u="none" strike="noStrike" cap="none" normalizeH="0" baseline="0" dirty="0" smtClean="0">
                <a:ln>
                  <a:solidFill>
                    <a:schemeClr val="tx2">
                      <a:lumMod val="75000"/>
                    </a:schemeClr>
                  </a:solidFill>
                </a:ln>
                <a:solidFill>
                  <a:schemeClr val="accent4">
                    <a:lumMod val="75000"/>
                  </a:schemeClr>
                </a:solidFill>
                <a:effectLst/>
                <a:latin typeface="Calibri"/>
                <a:ea typeface="Calibri" pitchFamily="34" charset="0"/>
                <a:cs typeface="Times New Roman" pitchFamily="18" charset="0"/>
              </a:rPr>
              <a:t>–</a:t>
            </a:r>
            <a:r>
              <a:rPr kumimoji="0" lang="kk-KZ" sz="2800" b="0" i="0" u="none" strike="noStrike" cap="none" normalizeH="0" baseline="0" dirty="0" smtClean="0">
                <a:ln>
                  <a:solidFill>
                    <a:schemeClr val="tx2">
                      <a:lumMod val="75000"/>
                    </a:schemeClr>
                  </a:solidFill>
                </a:ln>
                <a:solidFill>
                  <a:schemeClr val="accent4">
                    <a:lumMod val="75000"/>
                  </a:schemeClr>
                </a:solidFill>
                <a:effectLst/>
                <a:latin typeface="Times New Roman" pitchFamily="18" charset="0"/>
                <a:ea typeface="Calibri" pitchFamily="34" charset="0"/>
                <a:cs typeface="Times New Roman" pitchFamily="18" charset="0"/>
              </a:rPr>
              <a:t>Анаға деген құрмет пен ізет олардың санасында ғасырлар бойы қалыптасқан.</a:t>
            </a:r>
            <a:endParaRPr kumimoji="0" lang="kk-KZ" sz="2800" b="0" i="0" u="none" strike="noStrike" cap="none" normalizeH="0" baseline="0" dirty="0" smtClean="0">
              <a:ln>
                <a:solidFill>
                  <a:schemeClr val="tx2">
                    <a:lumMod val="75000"/>
                  </a:schemeClr>
                </a:solidFill>
              </a:ln>
              <a:solidFill>
                <a:schemeClr val="accent4">
                  <a:lumMod val="75000"/>
                </a:schemeClr>
              </a:solidFill>
              <a:effectLst/>
              <a:latin typeface="Arial" pitchFamily="34" charset="0"/>
            </a:endParaRPr>
          </a:p>
        </p:txBody>
      </p:sp>
    </p:spTree>
  </p:cSld>
  <p:clrMapOvr>
    <a:masterClrMapping/>
  </p:clrMapOvr>
  <p:transition>
    <p:wheel spokes="8"/>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C:\Documents and Settings\User\Рабочий стол\Новая папка (4)\Фондар оформление\images (1).jpg"/>
          <p:cNvPicPr>
            <a:picLocks noChangeAspect="1" noChangeArrowheads="1"/>
          </p:cNvPicPr>
          <p:nvPr/>
        </p:nvPicPr>
        <p:blipFill>
          <a:blip r:embed="rId2" cstate="print">
            <a:lum bright="18000" contrast="-30000"/>
          </a:blip>
          <a:srcRect/>
          <a:stretch>
            <a:fillRect/>
          </a:stretch>
        </p:blipFill>
        <p:spPr bwMode="auto">
          <a:xfrm>
            <a:off x="0" y="0"/>
            <a:ext cx="9144000" cy="6858000"/>
          </a:xfrm>
          <a:prstGeom prst="rect">
            <a:avLst/>
          </a:prstGeom>
          <a:noFill/>
        </p:spPr>
      </p:pic>
      <p:sp>
        <p:nvSpPr>
          <p:cNvPr id="23553" name="Rectangle 1"/>
          <p:cNvSpPr>
            <a:spLocks noChangeArrowheads="1"/>
          </p:cNvSpPr>
          <p:nvPr/>
        </p:nvSpPr>
        <p:spPr bwMode="auto">
          <a:xfrm>
            <a:off x="571472" y="1071546"/>
            <a:ext cx="8072494"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kk-KZ" sz="2400" b="0" i="0" u="none" strike="noStrike" cap="none" normalizeH="0" baseline="0" dirty="0" smtClean="0">
                <a:ln>
                  <a:solidFill>
                    <a:schemeClr val="tx2">
                      <a:lumMod val="50000"/>
                    </a:schemeClr>
                  </a:solidFill>
                </a:ln>
                <a:solidFill>
                  <a:srgbClr val="002060"/>
                </a:solidFill>
                <a:effectLst/>
                <a:latin typeface="Times New Roman" pitchFamily="18" charset="0"/>
                <a:ea typeface="Calibri" pitchFamily="34" charset="0"/>
                <a:cs typeface="Times New Roman" pitchFamily="18" charset="0"/>
              </a:rPr>
              <a:t>Сондықтан, экологиялық нормалардың, ережелердің қажеттілігін жастардың мінез-құлқында тәрбиелеу және экологиялық мәдениет дағдысын қалыптастыру рекеттері қазақ отбасында  бала апыл- тапыл жүре бастаған кезден- ақ қолға алынған. Мысалы, баланың тұсауын көк шөппен кесудің терең тәрбиелік мәнімен бірге тірі табиғатқа деген көзқарасын білдірген. Қазақ отбасында тәрбие құралдарының  бірі болып  есептелетін тыйым сөздердің мазмұны ата- бабаларымыздың экологиялық  тәрбиеге зор мән бергенінің дәлелі болып табылады. Мәселен, </a:t>
            </a:r>
            <a:r>
              <a:rPr kumimoji="0" lang="kk-KZ" sz="2400" b="0" i="0" u="none" strike="noStrike" cap="none" normalizeH="0" baseline="0" dirty="0" smtClean="0">
                <a:ln>
                  <a:solidFill>
                    <a:schemeClr val="tx2">
                      <a:lumMod val="50000"/>
                    </a:schemeClr>
                  </a:solidFill>
                </a:ln>
                <a:solidFill>
                  <a:srgbClr val="002060"/>
                </a:solidFill>
                <a:effectLst/>
                <a:latin typeface="Calibri"/>
                <a:ea typeface="Calibri" pitchFamily="34" charset="0"/>
                <a:cs typeface="Times New Roman" pitchFamily="18" charset="0"/>
              </a:rPr>
              <a:t>«</a:t>
            </a:r>
            <a:r>
              <a:rPr kumimoji="0" lang="kk-KZ" sz="2400" b="0" i="0" u="none" strike="noStrike" cap="none" normalizeH="0" baseline="0" dirty="0" smtClean="0">
                <a:ln>
                  <a:solidFill>
                    <a:schemeClr val="tx2">
                      <a:lumMod val="50000"/>
                    </a:schemeClr>
                  </a:solidFill>
                </a:ln>
                <a:solidFill>
                  <a:srgbClr val="002060"/>
                </a:solidFill>
                <a:effectLst/>
                <a:latin typeface="Times New Roman" pitchFamily="18" charset="0"/>
                <a:ea typeface="Calibri" pitchFamily="34" charset="0"/>
                <a:cs typeface="Times New Roman" pitchFamily="18" charset="0"/>
              </a:rPr>
              <a:t>Суға дәрет сындырма</a:t>
            </a:r>
            <a:r>
              <a:rPr kumimoji="0" lang="kk-KZ" sz="2400" b="0" i="0" u="none" strike="noStrike" cap="none" normalizeH="0" baseline="0" dirty="0" smtClean="0">
                <a:ln>
                  <a:solidFill>
                    <a:schemeClr val="tx2">
                      <a:lumMod val="50000"/>
                    </a:schemeClr>
                  </a:solidFill>
                </a:ln>
                <a:solidFill>
                  <a:srgbClr val="002060"/>
                </a:solidFill>
                <a:effectLst/>
                <a:latin typeface="Calibri"/>
                <a:ea typeface="Calibri" pitchFamily="34" charset="0"/>
                <a:cs typeface="Times New Roman" pitchFamily="18" charset="0"/>
              </a:rPr>
              <a:t>»</a:t>
            </a:r>
            <a:r>
              <a:rPr kumimoji="0" lang="kk-KZ" sz="2400" b="0" i="0" u="none" strike="noStrike" cap="none" normalizeH="0" baseline="0" dirty="0" smtClean="0">
                <a:ln>
                  <a:solidFill>
                    <a:schemeClr val="tx2">
                      <a:lumMod val="50000"/>
                    </a:schemeClr>
                  </a:solidFill>
                </a:ln>
                <a:solidFill>
                  <a:srgbClr val="002060"/>
                </a:solidFill>
                <a:effectLst/>
                <a:latin typeface="Times New Roman" pitchFamily="18" charset="0"/>
                <a:ea typeface="Calibri" pitchFamily="34" charset="0"/>
                <a:cs typeface="Times New Roman" pitchFamily="18" charset="0"/>
              </a:rPr>
              <a:t>, </a:t>
            </a:r>
            <a:r>
              <a:rPr kumimoji="0" lang="kk-KZ" sz="2400" b="0" i="0" u="none" strike="noStrike" cap="none" normalizeH="0" baseline="0" dirty="0" smtClean="0">
                <a:ln>
                  <a:solidFill>
                    <a:schemeClr val="tx2">
                      <a:lumMod val="50000"/>
                    </a:schemeClr>
                  </a:solidFill>
                </a:ln>
                <a:solidFill>
                  <a:srgbClr val="002060"/>
                </a:solidFill>
                <a:effectLst/>
                <a:latin typeface="Calibri"/>
                <a:ea typeface="Calibri" pitchFamily="34" charset="0"/>
                <a:cs typeface="Times New Roman" pitchFamily="18" charset="0"/>
              </a:rPr>
              <a:t>«</a:t>
            </a:r>
            <a:r>
              <a:rPr kumimoji="0" lang="kk-KZ" sz="2400" b="0" i="0" u="none" strike="noStrike" cap="none" normalizeH="0" baseline="0" dirty="0" smtClean="0">
                <a:ln>
                  <a:solidFill>
                    <a:schemeClr val="tx2">
                      <a:lumMod val="50000"/>
                    </a:schemeClr>
                  </a:solidFill>
                </a:ln>
                <a:solidFill>
                  <a:srgbClr val="002060"/>
                </a:solidFill>
                <a:effectLst/>
                <a:latin typeface="Times New Roman" pitchFamily="18" charset="0"/>
                <a:ea typeface="Calibri" pitchFamily="34" charset="0"/>
                <a:cs typeface="Times New Roman" pitchFamily="18" charset="0"/>
              </a:rPr>
              <a:t>Көк шөпті жұлма</a:t>
            </a:r>
            <a:r>
              <a:rPr kumimoji="0" lang="kk-KZ" sz="2400" b="0" i="0" u="none" strike="noStrike" cap="none" normalizeH="0" baseline="0" dirty="0" smtClean="0">
                <a:ln>
                  <a:solidFill>
                    <a:schemeClr val="tx2">
                      <a:lumMod val="50000"/>
                    </a:schemeClr>
                  </a:solidFill>
                </a:ln>
                <a:solidFill>
                  <a:srgbClr val="002060"/>
                </a:solidFill>
                <a:effectLst/>
                <a:latin typeface="Calibri"/>
                <a:ea typeface="Calibri" pitchFamily="34" charset="0"/>
                <a:cs typeface="Times New Roman" pitchFamily="18" charset="0"/>
              </a:rPr>
              <a:t>»</a:t>
            </a:r>
            <a:r>
              <a:rPr kumimoji="0" lang="kk-KZ" sz="2400" b="0" i="0" u="none" strike="noStrike" cap="none" normalizeH="0" baseline="0" dirty="0" smtClean="0">
                <a:ln>
                  <a:solidFill>
                    <a:schemeClr val="tx2">
                      <a:lumMod val="50000"/>
                    </a:schemeClr>
                  </a:solidFill>
                </a:ln>
                <a:solidFill>
                  <a:srgbClr val="002060"/>
                </a:solidFill>
                <a:effectLst/>
                <a:latin typeface="Times New Roman" pitchFamily="18" charset="0"/>
                <a:ea typeface="Calibri" pitchFamily="34" charset="0"/>
                <a:cs typeface="Times New Roman" pitchFamily="18" charset="0"/>
              </a:rPr>
              <a:t>, </a:t>
            </a:r>
            <a:r>
              <a:rPr kumimoji="0" lang="kk-KZ" sz="2400" b="0" i="0" u="none" strike="noStrike" cap="none" normalizeH="0" baseline="0" dirty="0" smtClean="0">
                <a:ln>
                  <a:solidFill>
                    <a:schemeClr val="tx2">
                      <a:lumMod val="50000"/>
                    </a:schemeClr>
                  </a:solidFill>
                </a:ln>
                <a:solidFill>
                  <a:srgbClr val="002060"/>
                </a:solidFill>
                <a:effectLst/>
                <a:latin typeface="Calibri"/>
                <a:ea typeface="Calibri" pitchFamily="34" charset="0"/>
                <a:cs typeface="Times New Roman" pitchFamily="18" charset="0"/>
              </a:rPr>
              <a:t>«</a:t>
            </a:r>
            <a:r>
              <a:rPr kumimoji="0" lang="kk-KZ" sz="2400" b="0" i="0" u="none" strike="noStrike" cap="none" normalizeH="0" baseline="0" dirty="0" smtClean="0">
                <a:ln>
                  <a:solidFill>
                    <a:schemeClr val="tx2">
                      <a:lumMod val="50000"/>
                    </a:schemeClr>
                  </a:solidFill>
                </a:ln>
                <a:solidFill>
                  <a:srgbClr val="002060"/>
                </a:solidFill>
                <a:effectLst/>
                <a:latin typeface="Times New Roman" pitchFamily="18" charset="0"/>
                <a:ea typeface="Calibri" pitchFamily="34" charset="0"/>
                <a:cs typeface="Times New Roman" pitchFamily="18" charset="0"/>
              </a:rPr>
              <a:t>Отқа түкірме</a:t>
            </a:r>
            <a:r>
              <a:rPr kumimoji="0" lang="kk-KZ" sz="2400" b="0" i="0" u="none" strike="noStrike" cap="none" normalizeH="0" baseline="0" dirty="0" smtClean="0">
                <a:ln>
                  <a:solidFill>
                    <a:schemeClr val="tx2">
                      <a:lumMod val="50000"/>
                    </a:schemeClr>
                  </a:solidFill>
                </a:ln>
                <a:solidFill>
                  <a:srgbClr val="002060"/>
                </a:solidFill>
                <a:effectLst/>
                <a:latin typeface="Calibri"/>
                <a:ea typeface="Calibri" pitchFamily="34" charset="0"/>
                <a:cs typeface="Times New Roman" pitchFamily="18" charset="0"/>
              </a:rPr>
              <a:t>»</a:t>
            </a:r>
            <a:r>
              <a:rPr kumimoji="0" lang="kk-KZ" sz="2400" b="0" i="0" u="none" strike="noStrike" cap="none" normalizeH="0" baseline="0" dirty="0" smtClean="0">
                <a:ln>
                  <a:solidFill>
                    <a:schemeClr val="tx2">
                      <a:lumMod val="50000"/>
                    </a:schemeClr>
                  </a:solidFill>
                </a:ln>
                <a:solidFill>
                  <a:srgbClr val="002060"/>
                </a:solidFill>
                <a:effectLst/>
                <a:latin typeface="Times New Roman" pitchFamily="18" charset="0"/>
                <a:ea typeface="Calibri" pitchFamily="34" charset="0"/>
                <a:cs typeface="Times New Roman" pitchFamily="18" charset="0"/>
              </a:rPr>
              <a:t> және т.б.</a:t>
            </a:r>
            <a:endParaRPr kumimoji="0" lang="kk-KZ" sz="2400" b="0" i="0" u="none" strike="noStrike" cap="none" normalizeH="0" baseline="0" dirty="0" smtClean="0">
              <a:ln>
                <a:solidFill>
                  <a:schemeClr val="tx2">
                    <a:lumMod val="50000"/>
                  </a:schemeClr>
                </a:solidFill>
              </a:ln>
              <a:solidFill>
                <a:srgbClr val="002060"/>
              </a:solidFill>
              <a:effectLst/>
              <a:latin typeface="Arial" pitchFamily="34" charset="0"/>
            </a:endParaRPr>
          </a:p>
        </p:txBody>
      </p:sp>
    </p:spTree>
  </p:cSld>
  <p:clrMapOvr>
    <a:masterClrMapping/>
  </p:clrMapOvr>
  <p:transition>
    <p:wheel spokes="8"/>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C:\Documents and Settings\User\Рабочий стол\Новая папка (4)\Фондар оформление\images (71).jpg"/>
          <p:cNvPicPr>
            <a:picLocks noChangeAspect="1" noChangeArrowheads="1"/>
          </p:cNvPicPr>
          <p:nvPr/>
        </p:nvPicPr>
        <p:blipFill>
          <a:blip r:embed="rId2" cstate="print"/>
          <a:srcRect/>
          <a:stretch>
            <a:fillRect/>
          </a:stretch>
        </p:blipFill>
        <p:spPr bwMode="auto">
          <a:xfrm>
            <a:off x="0" y="0"/>
            <a:ext cx="9143999" cy="6857999"/>
          </a:xfrm>
          <a:prstGeom prst="rect">
            <a:avLst/>
          </a:prstGeom>
          <a:noFill/>
        </p:spPr>
      </p:pic>
      <p:sp>
        <p:nvSpPr>
          <p:cNvPr id="27649" name="Rectangle 1"/>
          <p:cNvSpPr>
            <a:spLocks noChangeArrowheads="1"/>
          </p:cNvSpPr>
          <p:nvPr/>
        </p:nvSpPr>
        <p:spPr bwMode="auto">
          <a:xfrm>
            <a:off x="285720" y="1424570"/>
            <a:ext cx="6215106"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kk-KZ"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kk-KZ" sz="2800" b="0" i="0" u="none" strike="noStrike" cap="none" normalizeH="0" baseline="0" dirty="0" smtClean="0">
                <a:ln>
                  <a:solidFill>
                    <a:srgbClr val="FF0000"/>
                  </a:solidFill>
                </a:ln>
                <a:solidFill>
                  <a:srgbClr val="FF0000"/>
                </a:solidFill>
                <a:effectLst/>
                <a:latin typeface="Times New Roman" pitchFamily="18" charset="0"/>
                <a:ea typeface="Calibri" pitchFamily="34" charset="0"/>
                <a:cs typeface="Times New Roman" pitchFamily="18" charset="0"/>
              </a:rPr>
              <a:t>Қазақ халқы  адамның  сұлулық сезімдерінің тұлңға өмірінде зор рөл атқаратынын жете түсінген әсемдікті көре, түсіне жасай білу адамның рухани өмірін байытады және өнер деп білген.</a:t>
            </a:r>
            <a:endParaRPr kumimoji="0" lang="kk-KZ" sz="2800" b="0" i="0" u="none" strike="noStrike" cap="none" normalizeH="0" baseline="0" dirty="0" smtClean="0">
              <a:ln>
                <a:solidFill>
                  <a:srgbClr val="FF0000"/>
                </a:solidFill>
              </a:ln>
              <a:solidFill>
                <a:srgbClr val="FF0000"/>
              </a:solidFill>
              <a:effectLst/>
              <a:latin typeface="Arial" pitchFamily="34" charset="0"/>
            </a:endParaRPr>
          </a:p>
        </p:txBody>
      </p:sp>
    </p:spTree>
  </p:cSld>
  <p:clrMapOvr>
    <a:masterClrMapping/>
  </p:clrMapOvr>
  <p:transition>
    <p:wheel spokes="8"/>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20</Words>
  <Application>Microsoft Office PowerPoint</Application>
  <PresentationFormat>Экран (4:3)</PresentationFormat>
  <Paragraphs>17</Paragraphs>
  <Slides>13</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13</vt:i4>
      </vt:variant>
    </vt:vector>
  </HeadingPairs>
  <TitlesOfParts>
    <vt:vector size="17" baseType="lpstr">
      <vt:lpstr>Arial</vt:lpstr>
      <vt:lpstr>Calibri</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WolfishLair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23</cp:lastModifiedBy>
  <cp:revision>14</cp:revision>
  <dcterms:created xsi:type="dcterms:W3CDTF">2013-09-26T08:45:18Z</dcterms:created>
  <dcterms:modified xsi:type="dcterms:W3CDTF">2021-11-30T07:26:41Z</dcterms:modified>
</cp:coreProperties>
</file>